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8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26AF"/>
    <a:srgbClr val="FFE7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47" autoAdjust="0"/>
    <p:restoredTop sz="94660"/>
  </p:normalViewPr>
  <p:slideViewPr>
    <p:cSldViewPr>
      <p:cViewPr varScale="1">
        <p:scale>
          <a:sx n="116" d="100"/>
          <a:sy n="116" d="100"/>
        </p:scale>
        <p:origin x="14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BACD6-8793-4FB2-BAD4-BD0976A04561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70B25-BC7D-42DC-8417-22BE6789C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350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332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105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53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736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622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40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7480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185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13843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9351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300192" y="383187"/>
            <a:ext cx="2627784" cy="63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328211" cy="124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8597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6975"/>
            <a:ext cx="78867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0779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55" userDrawn="1">
          <p15:clr>
            <a:srgbClr val="FBAE40"/>
          </p15:clr>
        </p15:guide>
        <p15:guide id="2" orient="horz" pos="57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25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7539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19697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20887"/>
            <a:ext cx="3868340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19697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20887"/>
            <a:ext cx="3887391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359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82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74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354" y="360000"/>
            <a:ext cx="2052086" cy="5916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41"/>
          <a:stretch/>
        </p:blipFill>
        <p:spPr>
          <a:xfrm>
            <a:off x="4355693" y="6378387"/>
            <a:ext cx="434359" cy="339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2" y="6234642"/>
            <a:ext cx="9144000" cy="232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9"/>
          <a:stretch/>
        </p:blipFill>
        <p:spPr>
          <a:xfrm>
            <a:off x="7379992" y="6384059"/>
            <a:ext cx="340719" cy="3379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89"/>
          <a:stretch/>
        </p:blipFill>
        <p:spPr>
          <a:xfrm>
            <a:off x="5916165" y="6378387"/>
            <a:ext cx="348393" cy="3396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377753"/>
            <a:ext cx="1736502" cy="34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5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  <p15:guide id="2" pos="4195" userDrawn="1">
          <p15:clr>
            <a:srgbClr val="F26B43"/>
          </p15:clr>
        </p15:guide>
        <p15:guide id="3" orient="horz" pos="4020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Treatment modalities to support soft tissue repair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spcBef>
                <a:spcPct val="0"/>
              </a:spcBef>
            </a:pPr>
            <a:r>
              <a:rPr lang="en-US" altLang="en-US" sz="1800" dirty="0">
                <a:ea typeface="ＭＳ Ｐゴシック" panose="020B0600070205080204" pitchFamily="34" charset="-128"/>
              </a:rPr>
              <a:t>LO3: Understand the use of heat treatments during </a:t>
            </a:r>
            <a:r>
              <a:rPr lang="en-US" altLang="en-US" sz="1800" dirty="0" smtClean="0">
                <a:ea typeface="ＭＳ Ｐゴシック" panose="020B0600070205080204" pitchFamily="34" charset="-128"/>
              </a:rPr>
              <a:t>soft </a:t>
            </a:r>
            <a:r>
              <a:rPr lang="en-US" altLang="en-US" sz="1800" dirty="0">
                <a:ea typeface="ＭＳ Ｐゴシック" panose="020B0600070205080204" pitchFamily="34" charset="-128"/>
              </a:rPr>
              <a:t>tissue repair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6030" y="1555051"/>
            <a:ext cx="7916409" cy="248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physiological and neurological effects of using heat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methods of applying heat during the soft tissue repair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process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Identify contra-indications </a:t>
            </a:r>
            <a:r>
              <a:rPr lang="en-GB" altLang="en-US" sz="1600" dirty="0">
                <a:ea typeface="ＭＳ Ｐゴシック" panose="020B0600070205080204" pitchFamily="34" charset="-128"/>
              </a:rPr>
              <a:t>to heat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treatments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adverse reactions to heat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treatments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actions to take in the event of an adverse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reaction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018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Assessment criteria </a:t>
            </a:r>
          </a:p>
        </p:txBody>
      </p:sp>
    </p:spTree>
    <p:extLst>
      <p:ext uri="{BB962C8B-B14F-4D97-AF65-F5344CB8AC3E}">
        <p14:creationId xmlns:p14="http://schemas.microsoft.com/office/powerpoint/2010/main" val="299357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2109049"/>
            <a:ext cx="7776863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Increased </a:t>
            </a:r>
            <a:r>
              <a:rPr lang="en-GB" dirty="0">
                <a:cs typeface="Arial" panose="020B0604020202020204" pitchFamily="34" charset="0"/>
              </a:rPr>
              <a:t>local </a:t>
            </a:r>
            <a:r>
              <a:rPr lang="en-GB" dirty="0" smtClean="0">
                <a:cs typeface="Arial" panose="020B0604020202020204" pitchFamily="34" charset="0"/>
              </a:rPr>
              <a:t>metabolism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I</a:t>
            </a:r>
            <a:r>
              <a:rPr lang="en-GB" dirty="0" smtClean="0">
                <a:cs typeface="Arial" panose="020B0604020202020204" pitchFamily="34" charset="0"/>
              </a:rPr>
              <a:t>ncrease </a:t>
            </a:r>
            <a:r>
              <a:rPr lang="en-GB" dirty="0">
                <a:cs typeface="Arial" panose="020B0604020202020204" pitchFamily="34" charset="0"/>
              </a:rPr>
              <a:t>in blood </a:t>
            </a:r>
            <a:r>
              <a:rPr lang="en-GB" dirty="0" smtClean="0">
                <a:cs typeface="Arial" panose="020B0604020202020204" pitchFamily="34" charset="0"/>
              </a:rPr>
              <a:t>flow, vasodilation, erythema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I</a:t>
            </a:r>
            <a:r>
              <a:rPr lang="en-GB" dirty="0" smtClean="0">
                <a:cs typeface="Arial" panose="020B0604020202020204" pitchFamily="34" charset="0"/>
              </a:rPr>
              <a:t>ncreased oedema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Increased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haemorrhaging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Analgesia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R</a:t>
            </a:r>
            <a:r>
              <a:rPr lang="en-GB" dirty="0" smtClean="0">
                <a:cs typeface="Arial" panose="020B0604020202020204" pitchFamily="34" charset="0"/>
              </a:rPr>
              <a:t>educed muscle spasm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I</a:t>
            </a:r>
            <a:r>
              <a:rPr lang="en-GB" dirty="0" smtClean="0">
                <a:cs typeface="Arial" panose="020B0604020202020204" pitchFamily="34" charset="0"/>
              </a:rPr>
              <a:t>ncreased </a:t>
            </a:r>
            <a:r>
              <a:rPr lang="en-GB" dirty="0">
                <a:cs typeface="Arial" panose="020B0604020202020204" pitchFamily="34" charset="0"/>
              </a:rPr>
              <a:t>soft tissue </a:t>
            </a:r>
            <a:r>
              <a:rPr lang="en-GB" dirty="0" smtClean="0">
                <a:cs typeface="Arial" panose="020B0604020202020204" pitchFamily="34" charset="0"/>
              </a:rPr>
              <a:t>extensibility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Increase in nutrient </a:t>
            </a:r>
            <a:r>
              <a:rPr lang="en-GB" dirty="0">
                <a:cs typeface="Arial" panose="020B0604020202020204" pitchFamily="34" charset="0"/>
              </a:rPr>
              <a:t>delivery to damaged </a:t>
            </a:r>
            <a:r>
              <a:rPr lang="en-GB" dirty="0" smtClean="0">
                <a:cs typeface="Arial" panose="020B0604020202020204" pitchFamily="34" charset="0"/>
              </a:rPr>
              <a:t>tissue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1" y="908720"/>
            <a:ext cx="6696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Physiological/neurological effects </a:t>
            </a:r>
            <a:r>
              <a:rPr lang="en-GB" sz="3600" b="1" dirty="0" smtClean="0">
                <a:cs typeface="Arial" pitchFamily="34" charset="0"/>
              </a:rPr>
              <a:t>of using </a:t>
            </a:r>
            <a:r>
              <a:rPr lang="en-GB" sz="3600" b="1" dirty="0">
                <a:cs typeface="Arial" pitchFamily="34" charset="0"/>
              </a:rPr>
              <a:t>heat </a:t>
            </a:r>
          </a:p>
        </p:txBody>
      </p:sp>
    </p:spTree>
    <p:extLst>
      <p:ext uri="{BB962C8B-B14F-4D97-AF65-F5344CB8AC3E}">
        <p14:creationId xmlns:p14="http://schemas.microsoft.com/office/powerpoint/2010/main" val="78915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3151"/>
            <a:ext cx="7848872" cy="3819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Sub-acute and chronic healing stages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Pain </a:t>
            </a:r>
            <a:r>
              <a:rPr lang="en-GB" dirty="0">
                <a:cs typeface="Arial" panose="020B0604020202020204" pitchFamily="34" charset="0"/>
              </a:rPr>
              <a:t>relief </a:t>
            </a:r>
            <a:r>
              <a:rPr lang="en-GB" dirty="0" smtClean="0">
                <a:cs typeface="Arial" panose="020B0604020202020204" pitchFamily="34" charset="0"/>
              </a:rPr>
              <a:t>- ‘</a:t>
            </a:r>
            <a:r>
              <a:rPr lang="en-GB" dirty="0">
                <a:cs typeface="Arial" panose="020B0604020202020204" pitchFamily="34" charset="0"/>
              </a:rPr>
              <a:t>pain gate theory</a:t>
            </a:r>
            <a:r>
              <a:rPr lang="en-GB" dirty="0" smtClean="0">
                <a:cs typeface="Arial" panose="020B0604020202020204" pitchFamily="34" charset="0"/>
              </a:rPr>
              <a:t>’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Stimulate </a:t>
            </a:r>
            <a:r>
              <a:rPr lang="en-GB" dirty="0">
                <a:cs typeface="Arial" panose="020B0604020202020204" pitchFamily="34" charset="0"/>
              </a:rPr>
              <a:t>vasodilation to increase </a:t>
            </a:r>
            <a:r>
              <a:rPr lang="en-GB" dirty="0" smtClean="0">
                <a:cs typeface="Arial" panose="020B0604020202020204" pitchFamily="34" charset="0"/>
              </a:rPr>
              <a:t>circulation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Arial" panose="020B0604020202020204" pitchFamily="34" charset="0"/>
              </a:rPr>
              <a:t>L</a:t>
            </a:r>
            <a:r>
              <a:rPr lang="en-GB" dirty="0" smtClean="0">
                <a:cs typeface="Arial" panose="020B0604020202020204" pitchFamily="34" charset="0"/>
              </a:rPr>
              <a:t>ocal </a:t>
            </a:r>
            <a:r>
              <a:rPr lang="en-GB" dirty="0">
                <a:cs typeface="Arial" panose="020B0604020202020204" pitchFamily="34" charset="0"/>
              </a:rPr>
              <a:t>and general </a:t>
            </a:r>
            <a:r>
              <a:rPr lang="en-GB" dirty="0" smtClean="0">
                <a:cs typeface="Arial" panose="020B0604020202020204" pitchFamily="34" charset="0"/>
              </a:rPr>
              <a:t>relaxation</a:t>
            </a:r>
            <a:endParaRPr lang="en-GB" dirty="0"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spcAft>
                <a:spcPts val="12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Passive </a:t>
            </a:r>
            <a:r>
              <a:rPr lang="en-GB" dirty="0">
                <a:cs typeface="Arial" panose="020B0604020202020204" pitchFamily="34" charset="0"/>
              </a:rPr>
              <a:t>warm-up prior to </a:t>
            </a:r>
            <a:r>
              <a:rPr lang="en-GB" dirty="0" smtClean="0">
                <a:cs typeface="Arial" panose="020B0604020202020204" pitchFamily="34" charset="0"/>
              </a:rPr>
              <a:t>use of other techniques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Method:</a:t>
            </a: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Duration: 5-30 minutes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Heat temperatures around </a:t>
            </a:r>
            <a:r>
              <a:rPr lang="en-GB" dirty="0">
                <a:cs typeface="Arial" panose="020B0604020202020204" pitchFamily="34" charset="0"/>
              </a:rPr>
              <a:t>40</a:t>
            </a:r>
            <a:r>
              <a:rPr lang="en-GB" dirty="0" smtClean="0">
                <a:cs typeface="Arial" panose="020B0604020202020204" pitchFamily="34" charset="0"/>
              </a:rPr>
              <a:t>°- 45°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2489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Uses of heat therapy </a:t>
            </a:r>
          </a:p>
        </p:txBody>
      </p:sp>
    </p:spTree>
    <p:extLst>
      <p:ext uri="{BB962C8B-B14F-4D97-AF65-F5344CB8AC3E}">
        <p14:creationId xmlns:p14="http://schemas.microsoft.com/office/powerpoint/2010/main" val="356679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6768752" cy="365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Infrared lamp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W</a:t>
            </a:r>
            <a:r>
              <a:rPr lang="en-GB" dirty="0" smtClean="0">
                <a:cs typeface="Arial" panose="020B0604020202020204" pitchFamily="34" charset="0"/>
              </a:rPr>
              <a:t>ax bath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Hot compress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Hot packs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Heat pads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S</a:t>
            </a:r>
            <a:r>
              <a:rPr lang="en-GB" dirty="0" smtClean="0">
                <a:cs typeface="Arial" panose="020B0604020202020204" pitchFamily="34" charset="0"/>
              </a:rPr>
              <a:t>ilica </a:t>
            </a:r>
            <a:r>
              <a:rPr lang="en-GB" dirty="0">
                <a:cs typeface="Arial" panose="020B0604020202020204" pitchFamily="34" charset="0"/>
              </a:rPr>
              <a:t>gel </a:t>
            </a:r>
            <a:r>
              <a:rPr lang="en-GB" dirty="0" smtClean="0">
                <a:cs typeface="Arial" panose="020B0604020202020204" pitchFamily="34" charset="0"/>
              </a:rPr>
              <a:t>packs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H</a:t>
            </a:r>
            <a:r>
              <a:rPr lang="en-GB" dirty="0" smtClean="0">
                <a:cs typeface="Arial" panose="020B0604020202020204" pitchFamily="34" charset="0"/>
              </a:rPr>
              <a:t>ot </a:t>
            </a:r>
            <a:r>
              <a:rPr lang="en-GB" dirty="0">
                <a:cs typeface="Arial" panose="020B0604020202020204" pitchFamily="34" charset="0"/>
              </a:rPr>
              <a:t>water </a:t>
            </a:r>
            <a:r>
              <a:rPr lang="en-GB" dirty="0" smtClean="0">
                <a:cs typeface="Arial" panose="020B0604020202020204" pitchFamily="34" charset="0"/>
              </a:rPr>
              <a:t>bottle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Immersion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Hydrotherapy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1176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Methods of applying heat</a:t>
            </a:r>
          </a:p>
        </p:txBody>
      </p:sp>
    </p:spTree>
    <p:extLst>
      <p:ext uri="{BB962C8B-B14F-4D97-AF65-F5344CB8AC3E}">
        <p14:creationId xmlns:p14="http://schemas.microsoft.com/office/powerpoint/2010/main" val="36423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6048672" cy="403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1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6045649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0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96752"/>
            <a:ext cx="3168352" cy="475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7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344816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 smtClean="0"/>
              <a:t>Acute </a:t>
            </a:r>
            <a:r>
              <a:rPr lang="en-GB" altLang="en-US" dirty="0"/>
              <a:t>phase of injury (inflammation present</a:t>
            </a:r>
            <a:r>
              <a:rPr lang="en-GB" altLang="en-US" dirty="0" smtClean="0"/>
              <a:t>)</a:t>
            </a:r>
            <a:endParaRPr lang="en-GB" altLang="en-U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Decreased </a:t>
            </a:r>
            <a:r>
              <a:rPr lang="en-GB" dirty="0">
                <a:cs typeface="Arial" panose="020B0604020202020204" pitchFamily="34" charset="0"/>
              </a:rPr>
              <a:t>sensitivity to </a:t>
            </a:r>
            <a:r>
              <a:rPr lang="en-GB" dirty="0" smtClean="0">
                <a:cs typeface="Arial" panose="020B0604020202020204" pitchFamily="34" charset="0"/>
              </a:rPr>
              <a:t>heat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Recent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haemorrhage of </a:t>
            </a:r>
            <a:r>
              <a:rPr lang="en-GB" dirty="0">
                <a:cs typeface="Arial" panose="020B0604020202020204" pitchFamily="34" charset="0"/>
              </a:rPr>
              <a:t>the treatment </a:t>
            </a:r>
            <a:r>
              <a:rPr lang="en-GB" dirty="0" smtClean="0">
                <a:cs typeface="Arial" panose="020B0604020202020204" pitchFamily="34" charset="0"/>
              </a:rPr>
              <a:t>area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Skin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carcinoma</a:t>
            </a:r>
            <a:r>
              <a:rPr lang="en-GB" dirty="0" smtClean="0"/>
              <a:t> or s</a:t>
            </a:r>
            <a:r>
              <a:rPr lang="en-GB" altLang="en-US" dirty="0" smtClean="0"/>
              <a:t>kin </a:t>
            </a:r>
            <a:r>
              <a:rPr lang="en-GB" altLang="en-US" dirty="0"/>
              <a:t>condition </a:t>
            </a:r>
            <a:r>
              <a:rPr lang="en-GB" altLang="en-US" dirty="0" smtClean="0"/>
              <a:t>that can be worsened </a:t>
            </a:r>
            <a:r>
              <a:rPr lang="en-GB" altLang="en-US" dirty="0"/>
              <a:t>by </a:t>
            </a:r>
            <a:r>
              <a:rPr lang="en-GB" altLang="en-US" dirty="0" smtClean="0"/>
              <a:t>heat</a:t>
            </a: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Deep vein thrombosis (DVT</a:t>
            </a:r>
            <a:r>
              <a:rPr lang="en-GB" altLang="en-US" dirty="0" smtClean="0"/>
              <a:t>)</a:t>
            </a:r>
            <a:endParaRPr lang="en-GB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A</a:t>
            </a:r>
            <a:r>
              <a:rPr lang="en-GB" dirty="0" smtClean="0">
                <a:cs typeface="Arial" panose="020B0604020202020204" pitchFamily="34" charset="0"/>
              </a:rPr>
              <a:t>cute dermatitis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 smtClean="0"/>
              <a:t>Dysfunctional </a:t>
            </a:r>
            <a:r>
              <a:rPr lang="en-GB" altLang="en-US" dirty="0"/>
              <a:t>circulatory </a:t>
            </a:r>
            <a:r>
              <a:rPr lang="en-GB" altLang="en-US" dirty="0" smtClean="0"/>
              <a:t>system</a:t>
            </a:r>
          </a:p>
          <a:p>
            <a:endParaRPr lang="en-GB" dirty="0"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026AF"/>
                </a:solidFill>
                <a:cs typeface="Arial" panose="020B0604020202020204" pitchFamily="34" charset="0"/>
              </a:rPr>
              <a:t>Precautions: </a:t>
            </a:r>
            <a:endParaRPr lang="en-GB" b="1" dirty="0">
              <a:solidFill>
                <a:srgbClr val="D026A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Impaired local circulation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Damaged or infected </a:t>
            </a:r>
            <a:r>
              <a:rPr lang="en-GB" sz="1600" dirty="0" smtClean="0">
                <a:cs typeface="Arial" panose="020B0604020202020204" pitchFamily="34" charset="0"/>
              </a:rPr>
              <a:t>tissue</a:t>
            </a:r>
            <a:endParaRPr lang="en-GB" sz="1600" dirty="0"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74102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Contra-indications to heat treatments</a:t>
            </a:r>
          </a:p>
        </p:txBody>
      </p:sp>
    </p:spTree>
    <p:extLst>
      <p:ext uri="{BB962C8B-B14F-4D97-AF65-F5344CB8AC3E}">
        <p14:creationId xmlns:p14="http://schemas.microsoft.com/office/powerpoint/2010/main" val="209885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3314" y="1612381"/>
            <a:ext cx="3454630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Burns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Scalds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Chemical burn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Increased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blood pressure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D</a:t>
            </a:r>
            <a:r>
              <a:rPr lang="en-GB" dirty="0" smtClean="0">
                <a:cs typeface="Arial" panose="020B0604020202020204" pitchFamily="34" charset="0"/>
              </a:rPr>
              <a:t>ecreased </a:t>
            </a:r>
            <a:r>
              <a:rPr lang="en-GB" dirty="0">
                <a:cs typeface="Arial" panose="020B0604020202020204" pitchFamily="34" charset="0"/>
              </a:rPr>
              <a:t>blood </a:t>
            </a:r>
            <a:r>
              <a:rPr lang="en-GB" dirty="0" smtClean="0">
                <a:cs typeface="Arial" panose="020B0604020202020204" pitchFamily="34" charset="0"/>
              </a:rPr>
              <a:t>pressure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M</a:t>
            </a:r>
            <a:r>
              <a:rPr lang="en-GB" dirty="0" smtClean="0">
                <a:cs typeface="Arial" panose="020B0604020202020204" pitchFamily="34" charset="0"/>
              </a:rPr>
              <a:t>uscle </a:t>
            </a:r>
            <a:r>
              <a:rPr lang="en-GB" dirty="0">
                <a:cs typeface="Arial" panose="020B0604020202020204" pitchFamily="34" charset="0"/>
              </a:rPr>
              <a:t>metabolic </a:t>
            </a:r>
            <a:r>
              <a:rPr lang="en-GB" dirty="0" smtClean="0">
                <a:cs typeface="Arial" panose="020B0604020202020204" pitchFamily="34" charset="0"/>
              </a:rPr>
              <a:t>fatigue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O</a:t>
            </a:r>
            <a:r>
              <a:rPr lang="en-GB" dirty="0" smtClean="0">
                <a:cs typeface="Arial" panose="020B0604020202020204" pitchFamily="34" charset="0"/>
              </a:rPr>
              <a:t>ptical damage</a:t>
            </a:r>
          </a:p>
        </p:txBody>
      </p:sp>
      <p:sp>
        <p:nvSpPr>
          <p:cNvPr id="2" name="Rectangle 1"/>
          <p:cNvSpPr/>
          <p:nvPr/>
        </p:nvSpPr>
        <p:spPr>
          <a:xfrm>
            <a:off x="4716016" y="1555051"/>
            <a:ext cx="27363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Dizziness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Nausea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Headaches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Increased oedema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Heat stroke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dirty="0"/>
              <a:t>Discomfort/pain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560" y="908720"/>
            <a:ext cx="74102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Adverse reactions to heat treatments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8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2109049"/>
            <a:ext cx="67687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Remove </a:t>
            </a:r>
            <a:r>
              <a:rPr lang="en-GB" dirty="0" smtClean="0">
                <a:cs typeface="Arial" panose="020B0604020202020204" pitchFamily="34" charset="0"/>
              </a:rPr>
              <a:t>heat source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C</a:t>
            </a:r>
            <a:r>
              <a:rPr lang="en-GB" dirty="0" smtClean="0">
                <a:cs typeface="Arial" panose="020B0604020202020204" pitchFamily="34" charset="0"/>
              </a:rPr>
              <a:t>ool </a:t>
            </a:r>
            <a:r>
              <a:rPr lang="en-GB" dirty="0">
                <a:cs typeface="Arial" panose="020B0604020202020204" pitchFamily="34" charset="0"/>
              </a:rPr>
              <a:t>skin rapidly under running </a:t>
            </a:r>
            <a:r>
              <a:rPr lang="en-GB" dirty="0" smtClean="0">
                <a:cs typeface="Arial" panose="020B0604020202020204" pitchFamily="34" charset="0"/>
              </a:rPr>
              <a:t>water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First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aid </a:t>
            </a:r>
            <a:r>
              <a:rPr lang="en-GB" dirty="0">
                <a:cs typeface="Arial" panose="020B0604020202020204" pitchFamily="34" charset="0"/>
              </a:rPr>
              <a:t>if </a:t>
            </a:r>
            <a:r>
              <a:rPr lang="en-GB" dirty="0" smtClean="0">
                <a:cs typeface="Arial" panose="020B0604020202020204" pitchFamily="34" charset="0"/>
              </a:rPr>
              <a:t>required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S</a:t>
            </a:r>
            <a:r>
              <a:rPr lang="en-GB" dirty="0" smtClean="0">
                <a:cs typeface="Arial" panose="020B0604020202020204" pitchFamily="34" charset="0"/>
              </a:rPr>
              <a:t>eek </a:t>
            </a:r>
            <a:r>
              <a:rPr lang="en-GB" dirty="0">
                <a:cs typeface="Arial" panose="020B0604020202020204" pitchFamily="34" charset="0"/>
              </a:rPr>
              <a:t>medical attention </a:t>
            </a:r>
            <a:r>
              <a:rPr lang="en-GB" dirty="0" smtClean="0">
                <a:cs typeface="Arial" panose="020B0604020202020204" pitchFamily="34" charset="0"/>
              </a:rPr>
              <a:t>if necessary</a:t>
            </a:r>
            <a:endParaRPr lang="en-GB" b="1" dirty="0" smtClean="0"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680276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Actions to take in event of adverse</a:t>
            </a:r>
          </a:p>
          <a:p>
            <a:r>
              <a:rPr lang="en-GB" sz="3600" b="1" dirty="0">
                <a:cs typeface="Arial" pitchFamily="34" charset="0"/>
              </a:rPr>
              <a:t>reactions: </a:t>
            </a:r>
          </a:p>
        </p:txBody>
      </p:sp>
    </p:spTree>
    <p:extLst>
      <p:ext uri="{BB962C8B-B14F-4D97-AF65-F5344CB8AC3E}">
        <p14:creationId xmlns:p14="http://schemas.microsoft.com/office/powerpoint/2010/main" val="308177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632848" cy="2800767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Bef>
                <a:spcPct val="0"/>
              </a:spcBef>
            </a:pPr>
            <a:r>
              <a:rPr lang="en-US" altLang="en-US" sz="1600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LO3</a:t>
            </a:r>
            <a:r>
              <a:rPr lang="en-US" altLang="en-US" sz="1600" dirty="0">
                <a:solidFill>
                  <a:srgbClr val="D026AF"/>
                </a:solidFill>
                <a:ea typeface="ＭＳ Ｐゴシック" panose="020B0600070205080204" pitchFamily="34" charset="-128"/>
              </a:rPr>
              <a:t>: Understand the use of heat treatments during soft tissue </a:t>
            </a:r>
            <a:r>
              <a:rPr lang="en-US" altLang="en-US" sz="1600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repair</a:t>
            </a:r>
            <a:endParaRPr lang="en-GB" sz="1600" dirty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physiological and neurological effects of using heat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methods of applying heat during the soft tissue repair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process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Identify contra-indications </a:t>
            </a:r>
            <a:r>
              <a:rPr lang="en-GB" altLang="en-US" sz="1600" dirty="0">
                <a:ea typeface="ＭＳ Ｐゴシック" panose="020B0600070205080204" pitchFamily="34" charset="-128"/>
              </a:rPr>
              <a:t>to heat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treatments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adverse reactions to heat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treatments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actions to take in the event of an adverse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reaction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30283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D026AF"/>
                </a:solidFill>
                <a:cs typeface="Arial" pitchFamily="34" charset="0"/>
              </a:rPr>
              <a:t>Learning check</a:t>
            </a:r>
          </a:p>
        </p:txBody>
      </p:sp>
    </p:spTree>
    <p:extLst>
      <p:ext uri="{BB962C8B-B14F-4D97-AF65-F5344CB8AC3E}">
        <p14:creationId xmlns:p14="http://schemas.microsoft.com/office/powerpoint/2010/main" val="330408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TCT Brand PPT Template" id="{836D7D1C-A5AE-6C4A-8D5C-E30572F0AF66}" vid="{6ECAAFB8-6FAF-8F47-8FCE-44BA754E03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VTCT Brand PPT Template</Template>
  <TotalTime>36</TotalTime>
  <Words>347</Words>
  <Application>Microsoft Office PowerPoint</Application>
  <PresentationFormat>On-screen Show (4:3)</PresentationFormat>
  <Paragraphs>83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ＭＳ Ｐゴシック</vt:lpstr>
      <vt:lpstr>Arial</vt:lpstr>
      <vt:lpstr>Calibri</vt:lpstr>
      <vt:lpstr>Calibri Light</vt:lpstr>
      <vt:lpstr>Office Theme</vt:lpstr>
      <vt:lpstr>Treatment modalities to support soft tissue repair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Hamerton</dc:creator>
  <cp:lastModifiedBy>Natasha Bulley</cp:lastModifiedBy>
  <cp:revision>7</cp:revision>
  <cp:lastPrinted>2017-07-13T16:45:47Z</cp:lastPrinted>
  <dcterms:created xsi:type="dcterms:W3CDTF">2017-07-24T10:34:25Z</dcterms:created>
  <dcterms:modified xsi:type="dcterms:W3CDTF">2018-02-05T08:30:00Z</dcterms:modified>
</cp:coreProperties>
</file>