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3"/>
  </p:notesMasterIdLst>
  <p:sldIdLst>
    <p:sldId id="258" r:id="rId2"/>
    <p:sldId id="262" r:id="rId3"/>
    <p:sldId id="263" r:id="rId4"/>
    <p:sldId id="264" r:id="rId5"/>
    <p:sldId id="265" r:id="rId6"/>
    <p:sldId id="266" r:id="rId7"/>
    <p:sldId id="267" r:id="rId8"/>
    <p:sldId id="268" r:id="rId9"/>
    <p:sldId id="269" r:id="rId10"/>
    <p:sldId id="270" r:id="rId11"/>
    <p:sldId id="271" r:id="rId12"/>
    <p:sldId id="272" r:id="rId13"/>
    <p:sldId id="273" r:id="rId14"/>
    <p:sldId id="274" r:id="rId15"/>
    <p:sldId id="275" r:id="rId16"/>
    <p:sldId id="276" r:id="rId17"/>
    <p:sldId id="277" r:id="rId18"/>
    <p:sldId id="278" r:id="rId19"/>
    <p:sldId id="279" r:id="rId20"/>
    <p:sldId id="280" r:id="rId21"/>
    <p:sldId id="281" r:id="rId2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E7FF"/>
    <a:srgbClr val="D026A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247" autoAdjust="0"/>
    <p:restoredTop sz="94660"/>
  </p:normalViewPr>
  <p:slideViewPr>
    <p:cSldViewPr>
      <p:cViewPr varScale="1">
        <p:scale>
          <a:sx n="116" d="100"/>
          <a:sy n="116" d="100"/>
        </p:scale>
        <p:origin x="148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5ABACD6-8793-4FB2-BAD4-BD0976A04561}" type="datetimeFigureOut">
              <a:rPr lang="en-GB" smtClean="0"/>
              <a:t>02/02/2018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0470B25-BC7D-42DC-8417-22BE6789C6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03507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C513E1-D7A6-45CE-9C7F-6F56D9EAD341}" type="slidenum">
              <a:rPr lang="en-GB" smtClean="0"/>
              <a:pPr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86507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C513E1-D7A6-45CE-9C7F-6F56D9EAD341}" type="slidenum">
              <a:rPr lang="en-GB" smtClean="0"/>
              <a:pPr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957424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C513E1-D7A6-45CE-9C7F-6F56D9EAD341}" type="slidenum">
              <a:rPr lang="en-GB" smtClean="0"/>
              <a:pPr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846621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C513E1-D7A6-45CE-9C7F-6F56D9EAD341}" type="slidenum">
              <a:rPr lang="en-GB" smtClean="0"/>
              <a:pPr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357999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C513E1-D7A6-45CE-9C7F-6F56D9EAD341}" type="slidenum">
              <a:rPr lang="en-GB" smtClean="0"/>
              <a:pPr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28705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C513E1-D7A6-45CE-9C7F-6F56D9EAD341}" type="slidenum">
              <a:rPr lang="en-GB" smtClean="0"/>
              <a:pPr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793552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C513E1-D7A6-45CE-9C7F-6F56D9EAD341}" type="slidenum">
              <a:rPr lang="en-GB" smtClean="0"/>
              <a:pPr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03041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C513E1-D7A6-45CE-9C7F-6F56D9EAD341}" type="slidenum">
              <a:rPr lang="en-GB" smtClean="0"/>
              <a:pPr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827196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C513E1-D7A6-45CE-9C7F-6F56D9EAD341}" type="slidenum">
              <a:rPr lang="en-GB" smtClean="0"/>
              <a:pPr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31321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C513E1-D7A6-45CE-9C7F-6F56D9EAD341}" type="slidenum">
              <a:rPr lang="en-GB" smtClean="0"/>
              <a:pPr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697660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C513E1-D7A6-45CE-9C7F-6F56D9EAD341}" type="slidenum">
              <a:rPr lang="en-GB" smtClean="0"/>
              <a:pPr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516920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C513E1-D7A6-45CE-9C7F-6F56D9EAD341}" type="slidenum">
              <a:rPr lang="en-GB" smtClean="0"/>
              <a:pPr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299550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C513E1-D7A6-45CE-9C7F-6F56D9EAD341}" type="slidenum">
              <a:rPr lang="en-GB" smtClean="0"/>
              <a:pPr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09711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813843"/>
            <a:ext cx="7772400" cy="2387600"/>
          </a:xfrm>
        </p:spPr>
        <p:txBody>
          <a:bodyPr anchor="b">
            <a:normAutofit/>
          </a:bodyPr>
          <a:lstStyle>
            <a:lvl1pPr algn="ctr">
              <a:defRPr sz="4800" b="1" i="0">
                <a:latin typeface="Calibri" charset="0"/>
                <a:ea typeface="Calibri" charset="0"/>
                <a:cs typeface="Calibri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4293518"/>
            <a:ext cx="6858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9" name="Rectangle 8"/>
          <p:cNvSpPr/>
          <p:nvPr userDrawn="1"/>
        </p:nvSpPr>
        <p:spPr>
          <a:xfrm>
            <a:off x="6300192" y="383187"/>
            <a:ext cx="2627784" cy="63623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764704"/>
            <a:ext cx="4328211" cy="1247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1985978"/>
      </p:ext>
    </p:extLst>
  </p:cSld>
  <p:clrMapOvr>
    <a:masterClrMapping/>
  </p:clrMapOvr>
  <p:timing>
    <p:tnLst>
      <p:par>
        <p:cTn id="1" dur="indefinite" restart="never" nodeType="tmRoot"/>
      </p:par>
    </p:tnLst>
  </p:timing>
  <p:extLst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5671542" cy="617640"/>
          </a:xfrm>
        </p:spPr>
        <p:txBody>
          <a:bodyPr>
            <a:normAutofit/>
          </a:bodyPr>
          <a:lstStyle>
            <a:lvl1pPr>
              <a:defRPr sz="3200" b="0" i="0">
                <a:latin typeface="Calibri Light" charset="0"/>
                <a:ea typeface="Calibri Light" charset="0"/>
                <a:cs typeface="Calibri Light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196975"/>
            <a:ext cx="7886700" cy="497998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7D69A6-F5CC-4E52-813A-B118252A93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5707796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orient="horz" pos="255" userDrawn="1">
          <p15:clr>
            <a:srgbClr val="FBAE40"/>
          </p15:clr>
        </p15:guide>
        <p15:guide id="2" orient="horz" pos="572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7D69A6-F5CC-4E52-813A-B118252A93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532543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196975"/>
            <a:ext cx="3886200" cy="497998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196975"/>
            <a:ext cx="3886200" cy="497998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7D69A6-F5CC-4E52-813A-B118252A9371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5671542" cy="617640"/>
          </a:xfrm>
        </p:spPr>
        <p:txBody>
          <a:bodyPr>
            <a:normAutofit/>
          </a:bodyPr>
          <a:lstStyle>
            <a:lvl1pPr>
              <a:defRPr sz="3200" b="0" i="0">
                <a:latin typeface="Calibri Light" charset="0"/>
                <a:ea typeface="Calibri Light" charset="0"/>
                <a:cs typeface="Calibri Light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12075392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196975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020887"/>
            <a:ext cx="3868340" cy="4168776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196975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020887"/>
            <a:ext cx="3887391" cy="4168776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7D69A6-F5CC-4E52-813A-B118252A9371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5671542" cy="617640"/>
          </a:xfrm>
        </p:spPr>
        <p:txBody>
          <a:bodyPr>
            <a:normAutofit/>
          </a:bodyPr>
          <a:lstStyle>
            <a:lvl1pPr>
              <a:defRPr sz="3200" b="0" i="0">
                <a:latin typeface="Calibri Light" charset="0"/>
                <a:ea typeface="Calibri Light" charset="0"/>
                <a:cs typeface="Calibri Light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9735914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7D69A6-F5CC-4E52-813A-B118252A9371}" type="slidenum">
              <a:rPr lang="en-GB" smtClean="0"/>
              <a:t>‹#›</a:t>
            </a:fld>
            <a:endParaRPr lang="en-GB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5671542" cy="617640"/>
          </a:xfrm>
        </p:spPr>
        <p:txBody>
          <a:bodyPr>
            <a:normAutofit/>
          </a:bodyPr>
          <a:lstStyle>
            <a:lvl1pPr>
              <a:defRPr sz="3200" b="0" i="0">
                <a:latin typeface="Calibri Light" charset="0"/>
                <a:ea typeface="Calibri Light" charset="0"/>
                <a:cs typeface="Calibri Light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33829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7D69A6-F5CC-4E52-813A-B118252A93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397487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13" Type="http://schemas.openxmlformats.org/officeDocument/2006/relationships/image" Target="../media/image5.e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4.em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3.png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png"/><Relationship Id="rId14" Type="http://schemas.openxmlformats.org/officeDocument/2006/relationships/image" Target="../media/image6.e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7D69A6-F5CC-4E52-813A-B118252A9371}" type="slidenum">
              <a:rPr lang="en-GB" smtClean="0"/>
              <a:t>‹#›</a:t>
            </a:fld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0354" y="360000"/>
            <a:ext cx="2052086" cy="59166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 userDrawn="1"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1641"/>
          <a:stretch/>
        </p:blipFill>
        <p:spPr>
          <a:xfrm>
            <a:off x="4355693" y="6378387"/>
            <a:ext cx="434359" cy="339628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012" y="6234642"/>
            <a:ext cx="9144000" cy="23249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 userDrawn="1"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8479"/>
          <a:stretch/>
        </p:blipFill>
        <p:spPr>
          <a:xfrm>
            <a:off x="7379992" y="6384059"/>
            <a:ext cx="340719" cy="337999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 userDrawn="1"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489"/>
          <a:stretch/>
        </p:blipFill>
        <p:spPr>
          <a:xfrm>
            <a:off x="5916165" y="6378387"/>
            <a:ext cx="348393" cy="33962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6377753"/>
            <a:ext cx="1736502" cy="3402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04586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>
              <a:lumMod val="50000"/>
            </a:schemeClr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>
              <a:lumMod val="5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4224">
          <p15:clr>
            <a:srgbClr val="F26B43"/>
          </p15:clr>
        </p15:guide>
        <p15:guide id="2" pos="4195" userDrawn="1">
          <p15:clr>
            <a:srgbClr val="F26B43"/>
          </p15:clr>
        </p15:guide>
        <p15:guide id="3" orient="horz" pos="4020" userDrawn="1">
          <p15:clr>
            <a:srgbClr val="F26B43"/>
          </p15:clr>
        </p15:guide>
        <p15:guide id="4" orient="horz" pos="754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sz="2800" dirty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Treatment modalities to support soft tissue repair</a:t>
            </a:r>
            <a:r>
              <a:rPr lang="en-GB" dirty="0" smtClean="0">
                <a:solidFill>
                  <a:schemeClr val="tx1"/>
                </a:solidFill>
              </a:rPr>
              <a:t/>
            </a:r>
            <a:br>
              <a:rPr lang="en-GB" dirty="0" smtClean="0">
                <a:solidFill>
                  <a:schemeClr val="tx1"/>
                </a:solidFill>
              </a:rPr>
            </a:b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l">
              <a:spcBef>
                <a:spcPct val="0"/>
              </a:spcBef>
            </a:pPr>
            <a:r>
              <a:rPr lang="en-US" altLang="en-US" sz="1800" dirty="0">
                <a:ea typeface="ＭＳ Ｐゴシック" panose="020B0600070205080204" pitchFamily="34" charset="-128"/>
              </a:rPr>
              <a:t>LO2: Understand the use of cryotherapy during soft </a:t>
            </a:r>
            <a:r>
              <a:rPr lang="en-US" altLang="en-US" sz="1800" dirty="0" smtClean="0">
                <a:ea typeface="ＭＳ Ｐゴシック" panose="020B0600070205080204" pitchFamily="34" charset="-128"/>
              </a:rPr>
              <a:t>tissue </a:t>
            </a:r>
            <a:r>
              <a:rPr lang="en-US" altLang="en-US" sz="1800" dirty="0">
                <a:ea typeface="ＭＳ Ｐゴシック" panose="020B0600070205080204" pitchFamily="34" charset="-128"/>
              </a:rPr>
              <a:t>repair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03739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611180" y="1555051"/>
            <a:ext cx="7993267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altLang="en-US" sz="1600" dirty="0" smtClean="0">
                <a:ea typeface="ＭＳ Ｐゴシック" panose="020B0600070205080204" pitchFamily="34" charset="-128"/>
              </a:rPr>
              <a:t>Explain </a:t>
            </a:r>
            <a:r>
              <a:rPr lang="en-GB" altLang="en-US" sz="1600" dirty="0">
                <a:ea typeface="ＭＳ Ｐゴシック" panose="020B0600070205080204" pitchFamily="34" charset="-128"/>
              </a:rPr>
              <a:t>the physiological and neurological effects of using ice during soft tissue </a:t>
            </a:r>
            <a:r>
              <a:rPr lang="en-GB" altLang="en-US" sz="1600" dirty="0" smtClean="0">
                <a:ea typeface="ＭＳ Ｐゴシック" panose="020B0600070205080204" pitchFamily="34" charset="-128"/>
              </a:rPr>
              <a:t>repair</a:t>
            </a:r>
            <a:endParaRPr lang="en-GB" altLang="en-US" sz="1600" dirty="0" smtClean="0">
              <a:ea typeface="ＭＳ Ｐゴシック" panose="020B0600070205080204" pitchFamily="34" charset="-128"/>
            </a:endParaRPr>
          </a:p>
          <a:p>
            <a:pPr marL="285750" indent="-285750">
              <a:lnSpc>
                <a:spcPct val="25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altLang="en-US" sz="1600" dirty="0" smtClean="0">
                <a:ea typeface="ＭＳ Ｐゴシック" panose="020B0600070205080204" pitchFamily="34" charset="-128"/>
              </a:rPr>
              <a:t>Describe </a:t>
            </a:r>
            <a:r>
              <a:rPr lang="en-GB" altLang="en-US" sz="1600" dirty="0">
                <a:ea typeface="ＭＳ Ｐゴシック" panose="020B0600070205080204" pitchFamily="34" charset="-128"/>
              </a:rPr>
              <a:t>methods of applying cryotherapy during soft tissue </a:t>
            </a:r>
            <a:r>
              <a:rPr lang="en-GB" altLang="en-US" sz="1600" dirty="0" smtClean="0">
                <a:ea typeface="ＭＳ Ｐゴシック" panose="020B0600070205080204" pitchFamily="34" charset="-128"/>
              </a:rPr>
              <a:t>repair</a:t>
            </a:r>
            <a:endParaRPr lang="en-GB" altLang="en-US" sz="1600" dirty="0" smtClean="0">
              <a:ea typeface="ＭＳ Ｐゴシック" panose="020B0600070205080204" pitchFamily="34" charset="-128"/>
            </a:endParaRPr>
          </a:p>
          <a:p>
            <a:pPr marL="285750" indent="-285750">
              <a:lnSpc>
                <a:spcPct val="25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altLang="en-US" sz="1600" dirty="0" smtClean="0">
                <a:ea typeface="ＭＳ Ｐゴシック" panose="020B0600070205080204" pitchFamily="34" charset="-128"/>
              </a:rPr>
              <a:t>Identify contra-indications </a:t>
            </a:r>
            <a:r>
              <a:rPr lang="en-GB" altLang="en-US" sz="1600" dirty="0">
                <a:ea typeface="ＭＳ Ｐゴシック" panose="020B0600070205080204" pitchFamily="34" charset="-128"/>
              </a:rPr>
              <a:t>to </a:t>
            </a:r>
            <a:r>
              <a:rPr lang="en-GB" altLang="en-US" sz="1600" dirty="0" smtClean="0">
                <a:ea typeface="ＭＳ Ｐゴシック" panose="020B0600070205080204" pitchFamily="34" charset="-128"/>
              </a:rPr>
              <a:t>cryotherapy</a:t>
            </a:r>
            <a:endParaRPr lang="en-GB" altLang="en-US" sz="1600" dirty="0" smtClean="0">
              <a:ea typeface="ＭＳ Ｐゴシック" panose="020B0600070205080204" pitchFamily="34" charset="-128"/>
            </a:endParaRPr>
          </a:p>
          <a:p>
            <a:pPr marL="285750" indent="-285750">
              <a:lnSpc>
                <a:spcPct val="25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altLang="en-US" sz="1600" dirty="0" smtClean="0">
                <a:ea typeface="ＭＳ Ｐゴシック" panose="020B0600070205080204" pitchFamily="34" charset="-128"/>
              </a:rPr>
              <a:t>Describe </a:t>
            </a:r>
            <a:r>
              <a:rPr lang="en-GB" altLang="en-US" sz="1600" dirty="0">
                <a:ea typeface="ＭＳ Ｐゴシック" panose="020B0600070205080204" pitchFamily="34" charset="-128"/>
              </a:rPr>
              <a:t>adverse reactions to </a:t>
            </a:r>
            <a:r>
              <a:rPr lang="en-GB" altLang="en-US" sz="1600" dirty="0" smtClean="0">
                <a:ea typeface="ＭＳ Ｐゴシック" panose="020B0600070205080204" pitchFamily="34" charset="-128"/>
              </a:rPr>
              <a:t>cryotherapy</a:t>
            </a:r>
            <a:endParaRPr lang="en-GB" altLang="en-US" sz="1600" dirty="0" smtClean="0">
              <a:ea typeface="ＭＳ Ｐゴシック" panose="020B0600070205080204" pitchFamily="34" charset="-128"/>
            </a:endParaRPr>
          </a:p>
          <a:p>
            <a:pPr marL="285750" indent="-285750">
              <a:lnSpc>
                <a:spcPct val="25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altLang="en-US" sz="1600" dirty="0" smtClean="0">
                <a:ea typeface="ＭＳ Ｐゴシック" panose="020B0600070205080204" pitchFamily="34" charset="-128"/>
              </a:rPr>
              <a:t>Explain </a:t>
            </a:r>
            <a:r>
              <a:rPr lang="en-GB" altLang="en-US" sz="1600" dirty="0">
                <a:ea typeface="ＭＳ Ｐゴシック" panose="020B0600070205080204" pitchFamily="34" charset="-128"/>
              </a:rPr>
              <a:t>actions to take in the event of an adverse </a:t>
            </a:r>
            <a:r>
              <a:rPr lang="en-GB" altLang="en-US" sz="1600" dirty="0" smtClean="0">
                <a:ea typeface="ＭＳ Ｐゴシック" panose="020B0600070205080204" pitchFamily="34" charset="-128"/>
              </a:rPr>
              <a:t>reaction</a:t>
            </a:r>
            <a:endParaRPr lang="en-GB" altLang="en-US" sz="1600" dirty="0">
              <a:ea typeface="ＭＳ Ｐゴシック" panose="020B0600070205080204" pitchFamily="34" charset="-128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11560" y="908720"/>
            <a:ext cx="401872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cs typeface="Arial" pitchFamily="34" charset="0"/>
              </a:rPr>
              <a:t>Assessment criteria </a:t>
            </a:r>
          </a:p>
        </p:txBody>
      </p:sp>
    </p:spTree>
    <p:extLst>
      <p:ext uri="{BB962C8B-B14F-4D97-AF65-F5344CB8AC3E}">
        <p14:creationId xmlns:p14="http://schemas.microsoft.com/office/powerpoint/2010/main" val="3781990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1412776"/>
            <a:ext cx="6371035" cy="4249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18821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611560" y="1555051"/>
            <a:ext cx="6768752" cy="19205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20000"/>
              </a:spcBef>
              <a:defRPr/>
            </a:pPr>
            <a:r>
              <a:rPr lang="en-GB" dirty="0">
                <a:solidFill>
                  <a:srgbClr val="D026AF"/>
                </a:solidFill>
                <a:cs typeface="Arial" panose="020B0604020202020204" pitchFamily="34" charset="0"/>
              </a:rPr>
              <a:t>What are the treatment aims for each healing stage? </a:t>
            </a:r>
            <a:endParaRPr lang="en-GB" dirty="0" smtClean="0">
              <a:solidFill>
                <a:srgbClr val="D026AF"/>
              </a:solidFill>
              <a:cs typeface="Arial" panose="020B0604020202020204" pitchFamily="34" charset="0"/>
            </a:endParaRPr>
          </a:p>
          <a:p>
            <a: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r>
              <a:rPr lang="en-GB" dirty="0" smtClean="0">
                <a:cs typeface="Arial" panose="020B0604020202020204" pitchFamily="34" charset="0"/>
              </a:rPr>
              <a:t>The </a:t>
            </a:r>
            <a:r>
              <a:rPr lang="en-GB" dirty="0">
                <a:cs typeface="Arial" panose="020B0604020202020204" pitchFamily="34" charset="0"/>
              </a:rPr>
              <a:t>acute, or inflammatory phase </a:t>
            </a:r>
          </a:p>
          <a:p>
            <a:pPr marL="342900" indent="-342900">
              <a:lnSpc>
                <a:spcPct val="200000"/>
              </a:lnSpc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r>
              <a:rPr lang="en-GB" dirty="0" smtClean="0">
                <a:cs typeface="Arial" panose="020B0604020202020204" pitchFamily="34" charset="0"/>
              </a:rPr>
              <a:t>The </a:t>
            </a:r>
            <a:r>
              <a:rPr lang="en-GB" dirty="0">
                <a:cs typeface="Arial" panose="020B0604020202020204" pitchFamily="34" charset="0"/>
              </a:rPr>
              <a:t>sub-acute, or repair phase </a:t>
            </a:r>
            <a:endParaRPr lang="en-GB" dirty="0" smtClean="0">
              <a:cs typeface="Arial" panose="020B0604020202020204" pitchFamily="34" charset="0"/>
            </a:endParaRPr>
          </a:p>
          <a:p>
            <a:pPr marL="342900" indent="-342900">
              <a:lnSpc>
                <a:spcPct val="200000"/>
              </a:lnSpc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r>
              <a:rPr lang="en-GB" dirty="0" smtClean="0">
                <a:cs typeface="Arial" panose="020B0604020202020204" pitchFamily="34" charset="0"/>
              </a:rPr>
              <a:t>The </a:t>
            </a:r>
            <a:r>
              <a:rPr lang="en-GB" dirty="0">
                <a:cs typeface="Arial" panose="020B0604020202020204" pitchFamily="34" charset="0"/>
              </a:rPr>
              <a:t>chronic, or remodelling </a:t>
            </a:r>
            <a:r>
              <a:rPr lang="en-GB" dirty="0" smtClean="0">
                <a:cs typeface="Arial" panose="020B0604020202020204" pitchFamily="34" charset="0"/>
              </a:rPr>
              <a:t>phase</a:t>
            </a:r>
            <a:endParaRPr lang="en-GB" dirty="0">
              <a:cs typeface="Arial" panose="020B060402020202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11560" y="908720"/>
            <a:ext cx="487646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cs typeface="Arial" pitchFamily="34" charset="0"/>
              </a:rPr>
              <a:t>Healing phases or stages</a:t>
            </a:r>
            <a:endParaRPr lang="en-GB" sz="3600" b="1" dirty="0"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7846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611560" y="1555051"/>
            <a:ext cx="7200800" cy="326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D026AF"/>
                </a:solidFill>
                <a:cs typeface="Arial" panose="020B0604020202020204" pitchFamily="34" charset="0"/>
              </a:rPr>
              <a:t>Acute </a:t>
            </a:r>
            <a:r>
              <a:rPr lang="en-GB" dirty="0" smtClean="0">
                <a:solidFill>
                  <a:srgbClr val="D026AF"/>
                </a:solidFill>
                <a:cs typeface="Arial" panose="020B0604020202020204" pitchFamily="34" charset="0"/>
              </a:rPr>
              <a:t>phase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cs typeface="Arial" panose="020B0604020202020204" pitchFamily="34" charset="0"/>
              </a:rPr>
              <a:t>P</a:t>
            </a:r>
            <a:r>
              <a:rPr lang="en-GB" sz="1600" dirty="0" smtClean="0">
                <a:cs typeface="Arial" panose="020B0604020202020204" pitchFamily="34" charset="0"/>
              </a:rPr>
              <a:t>rotect against injury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600" dirty="0" smtClean="0">
                <a:cs typeface="Arial" panose="020B0604020202020204" pitchFamily="34" charset="0"/>
              </a:rPr>
              <a:t>Reduce pain and swelling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600" dirty="0" smtClean="0">
                <a:cs typeface="Arial" panose="020B0604020202020204" pitchFamily="34" charset="0"/>
              </a:rPr>
              <a:t>Reduce bleeding</a:t>
            </a:r>
            <a:endParaRPr lang="en-GB" sz="1600" dirty="0">
              <a:solidFill>
                <a:srgbClr val="7030A0"/>
              </a:solidFill>
            </a:endParaRPr>
          </a:p>
          <a:p>
            <a:endParaRPr lang="en-GB" altLang="en-US" dirty="0" smtClean="0">
              <a:solidFill>
                <a:srgbClr val="7030A0"/>
              </a:solidFill>
            </a:endParaRPr>
          </a:p>
          <a:p>
            <a:pPr>
              <a:buClr>
                <a:srgbClr val="990099"/>
              </a:buClr>
            </a:pPr>
            <a:r>
              <a:rPr lang="en-GB" altLang="en-US" dirty="0" smtClean="0">
                <a:solidFill>
                  <a:srgbClr val="D026AF"/>
                </a:solidFill>
              </a:rPr>
              <a:t>Sub-acute stage</a:t>
            </a:r>
            <a:endParaRPr lang="en-GB" altLang="en-US" dirty="0">
              <a:solidFill>
                <a:srgbClr val="D026AF"/>
              </a:solidFill>
            </a:endParaRPr>
          </a:p>
          <a:p>
            <a:pPr marL="342900" indent="-342900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GB" altLang="en-US" sz="1600" dirty="0"/>
              <a:t>R</a:t>
            </a:r>
            <a:r>
              <a:rPr lang="en-GB" altLang="en-US" sz="1600" dirty="0" smtClean="0"/>
              <a:t>educe pain and swelling</a:t>
            </a:r>
            <a:endParaRPr lang="en-GB" altLang="en-US" sz="1600" dirty="0"/>
          </a:p>
          <a:p>
            <a:pPr marL="342900" indent="-342900">
              <a:lnSpc>
                <a:spcPct val="15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GB" altLang="en-US" sz="1600" dirty="0" smtClean="0"/>
              <a:t>To </a:t>
            </a:r>
            <a:r>
              <a:rPr lang="en-GB" altLang="en-US" sz="1600" dirty="0"/>
              <a:t>improve mobility </a:t>
            </a:r>
          </a:p>
          <a:p>
            <a:pPr marL="342900" indent="-342900">
              <a:lnSpc>
                <a:spcPct val="15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GB" altLang="en-US" sz="1600" dirty="0"/>
              <a:t>To improve blood flow to damaged </a:t>
            </a:r>
            <a:r>
              <a:rPr lang="en-GB" altLang="en-US" sz="1600" dirty="0" smtClean="0"/>
              <a:t>tissues</a:t>
            </a:r>
          </a:p>
          <a:p>
            <a:pPr marL="342900" indent="-342900">
              <a:lnSpc>
                <a:spcPct val="15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GB" altLang="en-US" sz="1600" dirty="0" smtClean="0"/>
              <a:t>Facilitate optimal scar tissue </a:t>
            </a:r>
            <a:r>
              <a:rPr lang="en-GB" altLang="en-US" sz="1600" dirty="0" smtClean="0"/>
              <a:t>formation</a:t>
            </a:r>
            <a:endParaRPr lang="en-GB" altLang="en-US" sz="1600" dirty="0"/>
          </a:p>
        </p:txBody>
      </p:sp>
      <p:sp>
        <p:nvSpPr>
          <p:cNvPr id="3" name="Rectangle 2"/>
          <p:cNvSpPr/>
          <p:nvPr/>
        </p:nvSpPr>
        <p:spPr>
          <a:xfrm>
            <a:off x="611560" y="908720"/>
            <a:ext cx="328590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cs typeface="Arial" pitchFamily="34" charset="0"/>
              </a:rPr>
              <a:t>Treatment aims </a:t>
            </a:r>
          </a:p>
        </p:txBody>
      </p:sp>
    </p:spTree>
    <p:extLst>
      <p:ext uri="{BB962C8B-B14F-4D97-AF65-F5344CB8AC3E}">
        <p14:creationId xmlns:p14="http://schemas.microsoft.com/office/powerpoint/2010/main" val="1646232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617287" y="1555051"/>
            <a:ext cx="7200800" cy="16404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dirty="0" smtClean="0">
                <a:solidFill>
                  <a:srgbClr val="D026AF"/>
                </a:solidFill>
                <a:latin typeface="Arial" pitchFamily="34" charset="0"/>
                <a:cs typeface="Arial" pitchFamily="34" charset="0"/>
              </a:rPr>
              <a:t>Chronic </a:t>
            </a:r>
            <a:r>
              <a:rPr lang="en-GB" dirty="0" smtClean="0">
                <a:solidFill>
                  <a:srgbClr val="D026AF"/>
                </a:solidFill>
                <a:latin typeface="Arial" pitchFamily="34" charset="0"/>
                <a:cs typeface="Arial" pitchFamily="34" charset="0"/>
              </a:rPr>
              <a:t>phase</a:t>
            </a:r>
            <a:endParaRPr lang="en-GB" dirty="0">
              <a:solidFill>
                <a:srgbClr val="D026A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To restore function</a:t>
            </a:r>
          </a:p>
          <a:p>
            <a:pPr marL="285750" indent="-285750">
              <a:lnSpc>
                <a:spcPct val="150000"/>
              </a:lnSpc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To regain </a:t>
            </a:r>
            <a:r>
              <a:rPr lang="en-GB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mobility, flexibility, and </a:t>
            </a:r>
            <a:r>
              <a:rPr lang="en-GB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strength/proprioception</a:t>
            </a: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lnSpc>
                <a:spcPct val="150000"/>
              </a:lnSpc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r>
              <a:rPr lang="en-GB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Facilitate return to </a:t>
            </a:r>
            <a:r>
              <a:rPr lang="en-GB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sport/activity</a:t>
            </a: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11560" y="908720"/>
            <a:ext cx="328590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cs typeface="Arial" pitchFamily="34" charset="0"/>
              </a:rPr>
              <a:t>Treatment aims </a:t>
            </a:r>
          </a:p>
        </p:txBody>
      </p:sp>
    </p:spTree>
    <p:extLst>
      <p:ext uri="{BB962C8B-B14F-4D97-AF65-F5344CB8AC3E}">
        <p14:creationId xmlns:p14="http://schemas.microsoft.com/office/powerpoint/2010/main" val="3293498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1340768"/>
            <a:ext cx="6585440" cy="4392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1753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611560" y="1493495"/>
            <a:ext cx="7776864" cy="40936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GB" sz="1600" dirty="0" smtClean="0">
                <a:cs typeface="Arial" panose="020B0604020202020204" pitchFamily="34" charset="0"/>
              </a:rPr>
              <a:t>Decreased </a:t>
            </a:r>
            <a:r>
              <a:rPr lang="en-GB" sz="1600" dirty="0">
                <a:cs typeface="Arial" panose="020B0604020202020204" pitchFamily="34" charset="0"/>
              </a:rPr>
              <a:t>local </a:t>
            </a:r>
            <a:r>
              <a:rPr lang="en-GB" sz="1600" dirty="0" smtClean="0">
                <a:cs typeface="Arial" panose="020B0604020202020204" pitchFamily="34" charset="0"/>
              </a:rPr>
              <a:t>metabolism</a:t>
            </a:r>
          </a:p>
          <a:p>
            <a:pPr marL="285750" indent="-285750">
              <a:lnSpc>
                <a:spcPct val="150000"/>
              </a:lnSpc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GB" sz="1600" dirty="0">
                <a:cs typeface="Arial" panose="020B0604020202020204" pitchFamily="34" charset="0"/>
              </a:rPr>
              <a:t>R</a:t>
            </a:r>
            <a:r>
              <a:rPr lang="en-GB" sz="1600" dirty="0" smtClean="0">
                <a:cs typeface="Arial" panose="020B0604020202020204" pitchFamily="34" charset="0"/>
              </a:rPr>
              <a:t>educed </a:t>
            </a:r>
            <a:r>
              <a:rPr lang="en-GB" sz="1600" dirty="0">
                <a:cs typeface="Arial" panose="020B0604020202020204" pitchFamily="34" charset="0"/>
              </a:rPr>
              <a:t>oxygen </a:t>
            </a:r>
            <a:r>
              <a:rPr lang="en-GB" sz="1600" dirty="0" smtClean="0">
                <a:cs typeface="Arial" panose="020B0604020202020204" pitchFamily="34" charset="0"/>
              </a:rPr>
              <a:t>requirements</a:t>
            </a:r>
          </a:p>
          <a:p>
            <a:pPr marL="285750" indent="-285750">
              <a:lnSpc>
                <a:spcPct val="150000"/>
              </a:lnSpc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GB" sz="1600" dirty="0" smtClean="0">
                <a:cs typeface="Arial" panose="020B0604020202020204" pitchFamily="34" charset="0"/>
              </a:rPr>
              <a:t>Vasoconstriction</a:t>
            </a:r>
          </a:p>
          <a:p>
            <a:pPr marL="285750" indent="-285750">
              <a:lnSpc>
                <a:spcPct val="150000"/>
              </a:lnSpc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GB" sz="1600" dirty="0" smtClean="0">
                <a:cs typeface="Arial" panose="020B0604020202020204" pitchFamily="34" charset="0"/>
              </a:rPr>
              <a:t>Hyperaemia</a:t>
            </a:r>
          </a:p>
          <a:p>
            <a:pPr marL="285750" indent="-285750">
              <a:lnSpc>
                <a:spcPct val="150000"/>
              </a:lnSpc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GB" sz="1600" dirty="0" smtClean="0">
                <a:cs typeface="Arial" panose="020B0604020202020204" pitchFamily="34" charset="0"/>
              </a:rPr>
              <a:t>Decreased</a:t>
            </a:r>
            <a:r>
              <a:rPr lang="en-GB" sz="1600" dirty="0">
                <a:cs typeface="Arial" panose="020B0604020202020204" pitchFamily="34" charset="0"/>
              </a:rPr>
              <a:t> </a:t>
            </a:r>
            <a:r>
              <a:rPr lang="en-GB" sz="1600" dirty="0" smtClean="0">
                <a:cs typeface="Arial" panose="020B0604020202020204" pitchFamily="34" charset="0"/>
              </a:rPr>
              <a:t>haemorrhage</a:t>
            </a:r>
          </a:p>
          <a:p>
            <a:pPr marL="285750" indent="-285750">
              <a:lnSpc>
                <a:spcPct val="150000"/>
              </a:lnSpc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GB" sz="1600" dirty="0">
                <a:cs typeface="Arial" panose="020B0604020202020204" pitchFamily="34" charset="0"/>
              </a:rPr>
              <a:t>R</a:t>
            </a:r>
            <a:r>
              <a:rPr lang="en-GB" sz="1600" dirty="0" smtClean="0">
                <a:cs typeface="Arial" panose="020B0604020202020204" pitchFamily="34" charset="0"/>
              </a:rPr>
              <a:t>educed </a:t>
            </a:r>
            <a:r>
              <a:rPr lang="en-GB" sz="1600" dirty="0">
                <a:cs typeface="Arial" panose="020B0604020202020204" pitchFamily="34" charset="0"/>
              </a:rPr>
              <a:t>muscle </a:t>
            </a:r>
            <a:r>
              <a:rPr lang="en-GB" sz="1600" dirty="0" smtClean="0">
                <a:cs typeface="Arial" panose="020B0604020202020204" pitchFamily="34" charset="0"/>
              </a:rPr>
              <a:t>efficiency</a:t>
            </a:r>
          </a:p>
          <a:p>
            <a:pPr marL="285750" indent="-285750">
              <a:lnSpc>
                <a:spcPct val="150000"/>
              </a:lnSpc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GB" sz="1600" dirty="0" smtClean="0">
                <a:cs typeface="Arial" panose="020B0604020202020204" pitchFamily="34" charset="0"/>
              </a:rPr>
              <a:t>Analgesia</a:t>
            </a:r>
          </a:p>
          <a:p>
            <a:pPr marL="285750" indent="-285750">
              <a:lnSpc>
                <a:spcPct val="150000"/>
              </a:lnSpc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GB" sz="1600" dirty="0">
                <a:cs typeface="Arial" panose="020B0604020202020204" pitchFamily="34" charset="0"/>
              </a:rPr>
              <a:t>R</a:t>
            </a:r>
            <a:r>
              <a:rPr lang="en-GB" sz="1600" dirty="0" smtClean="0">
                <a:cs typeface="Arial" panose="020B0604020202020204" pitchFamily="34" charset="0"/>
              </a:rPr>
              <a:t>elaxation </a:t>
            </a:r>
            <a:r>
              <a:rPr lang="en-GB" sz="1600" dirty="0">
                <a:cs typeface="Arial" panose="020B0604020202020204" pitchFamily="34" charset="0"/>
              </a:rPr>
              <a:t>of muscle </a:t>
            </a:r>
            <a:r>
              <a:rPr lang="en-GB" sz="1600" dirty="0" smtClean="0">
                <a:cs typeface="Arial" panose="020B0604020202020204" pitchFamily="34" charset="0"/>
              </a:rPr>
              <a:t>spasm</a:t>
            </a:r>
          </a:p>
          <a:p>
            <a:pPr marL="285750" indent="-285750">
              <a:lnSpc>
                <a:spcPct val="150000"/>
              </a:lnSpc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GB" sz="1600" dirty="0">
                <a:cs typeface="Arial" panose="020B0604020202020204" pitchFamily="34" charset="0"/>
              </a:rPr>
              <a:t>R</a:t>
            </a:r>
            <a:r>
              <a:rPr lang="en-GB" sz="1600" dirty="0" smtClean="0">
                <a:cs typeface="Arial" panose="020B0604020202020204" pitchFamily="34" charset="0"/>
              </a:rPr>
              <a:t>eduction </a:t>
            </a:r>
            <a:r>
              <a:rPr lang="en-GB" sz="1600" dirty="0">
                <a:cs typeface="Arial" panose="020B0604020202020204" pitchFamily="34" charset="0"/>
              </a:rPr>
              <a:t>in nerve conduction </a:t>
            </a:r>
            <a:r>
              <a:rPr lang="en-GB" sz="1600" dirty="0" smtClean="0">
                <a:cs typeface="Arial" panose="020B0604020202020204" pitchFamily="34" charset="0"/>
              </a:rPr>
              <a:t>velocity</a:t>
            </a:r>
          </a:p>
          <a:p>
            <a:pPr marL="285750" indent="-285750">
              <a:lnSpc>
                <a:spcPct val="150000"/>
              </a:lnSpc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GB" sz="1600" dirty="0">
                <a:cs typeface="Arial" panose="020B0604020202020204" pitchFamily="34" charset="0"/>
              </a:rPr>
              <a:t>S</a:t>
            </a:r>
            <a:r>
              <a:rPr lang="en-GB" sz="1600" dirty="0" smtClean="0">
                <a:cs typeface="Arial" panose="020B0604020202020204" pitchFamily="34" charset="0"/>
              </a:rPr>
              <a:t>tiffening </a:t>
            </a:r>
            <a:r>
              <a:rPr lang="en-GB" sz="1600" dirty="0">
                <a:cs typeface="Arial" panose="020B0604020202020204" pitchFamily="34" charset="0"/>
              </a:rPr>
              <a:t>effect on connective </a:t>
            </a:r>
            <a:r>
              <a:rPr lang="en-GB" sz="1600" dirty="0" smtClean="0">
                <a:cs typeface="Arial" panose="020B0604020202020204" pitchFamily="34" charset="0"/>
              </a:rPr>
              <a:t>tissue</a:t>
            </a:r>
            <a:endParaRPr lang="en-GB" sz="1600" dirty="0">
              <a:cs typeface="Arial" panose="020B060402020202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11560" y="908720"/>
            <a:ext cx="789536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cs typeface="Arial" pitchFamily="34" charset="0"/>
              </a:rPr>
              <a:t>Physiological/neurological effects of using ice</a:t>
            </a:r>
          </a:p>
        </p:txBody>
      </p:sp>
    </p:spTree>
    <p:extLst>
      <p:ext uri="{BB962C8B-B14F-4D97-AF65-F5344CB8AC3E}">
        <p14:creationId xmlns:p14="http://schemas.microsoft.com/office/powerpoint/2010/main" val="2860043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611560" y="1555051"/>
            <a:ext cx="6768752" cy="3562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GB" sz="1600" dirty="0" smtClean="0">
                <a:cs typeface="Arial" panose="020B0604020202020204" pitchFamily="34" charset="0"/>
              </a:rPr>
              <a:t>Ice </a:t>
            </a:r>
            <a:r>
              <a:rPr lang="en-GB" sz="1600" dirty="0">
                <a:cs typeface="Arial" panose="020B0604020202020204" pitchFamily="34" charset="0"/>
              </a:rPr>
              <a:t>pack</a:t>
            </a:r>
          </a:p>
          <a:p>
            <a:pPr marL="285750" indent="-285750">
              <a:lnSpc>
                <a:spcPct val="150000"/>
              </a:lnSpc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GB" sz="1600" dirty="0">
                <a:cs typeface="Arial" panose="020B0604020202020204" pitchFamily="34" charset="0"/>
              </a:rPr>
              <a:t>Ice cups</a:t>
            </a:r>
          </a:p>
          <a:p>
            <a:pPr marL="285750" indent="-285750">
              <a:lnSpc>
                <a:spcPct val="150000"/>
              </a:lnSpc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GB" sz="1600" dirty="0">
                <a:cs typeface="Arial" panose="020B0604020202020204" pitchFamily="34" charset="0"/>
              </a:rPr>
              <a:t>Cold compress</a:t>
            </a:r>
          </a:p>
          <a:p>
            <a:pPr marL="285750" indent="-285750">
              <a:lnSpc>
                <a:spcPct val="150000"/>
              </a:lnSpc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GB" sz="1600" dirty="0" err="1" smtClean="0">
                <a:cs typeface="Arial" panose="020B0604020202020204" pitchFamily="34" charset="0"/>
              </a:rPr>
              <a:t>Cryocuff</a:t>
            </a:r>
            <a:endParaRPr lang="en-GB" sz="1600" dirty="0" smtClean="0">
              <a:cs typeface="Arial" panose="020B0604020202020204" pitchFamily="34" charset="0"/>
            </a:endParaRPr>
          </a:p>
          <a:p>
            <a:pPr marL="285750" indent="-285750">
              <a:lnSpc>
                <a:spcPct val="150000"/>
              </a:lnSpc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GB" sz="1600" dirty="0">
                <a:cs typeface="Arial" panose="020B0604020202020204" pitchFamily="34" charset="0"/>
              </a:rPr>
              <a:t>C</a:t>
            </a:r>
            <a:r>
              <a:rPr lang="en-GB" sz="1600" dirty="0" smtClean="0">
                <a:cs typeface="Arial" panose="020B0604020202020204" pitchFamily="34" charset="0"/>
              </a:rPr>
              <a:t>ooling </a:t>
            </a:r>
            <a:r>
              <a:rPr lang="en-GB" sz="1600" dirty="0">
                <a:cs typeface="Arial" panose="020B0604020202020204" pitchFamily="34" charset="0"/>
              </a:rPr>
              <a:t>creams and </a:t>
            </a:r>
            <a:r>
              <a:rPr lang="en-GB" sz="1600" dirty="0" smtClean="0">
                <a:cs typeface="Arial" panose="020B0604020202020204" pitchFamily="34" charset="0"/>
              </a:rPr>
              <a:t>gels</a:t>
            </a:r>
          </a:p>
          <a:p>
            <a:pPr marL="285750" indent="-285750">
              <a:lnSpc>
                <a:spcPct val="150000"/>
              </a:lnSpc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GB" sz="1600" dirty="0">
                <a:cs typeface="Arial" panose="020B0604020202020204" pitchFamily="34" charset="0"/>
              </a:rPr>
              <a:t>S</a:t>
            </a:r>
            <a:r>
              <a:rPr lang="en-GB" sz="1600" dirty="0" smtClean="0">
                <a:cs typeface="Arial" panose="020B0604020202020204" pitchFamily="34" charset="0"/>
              </a:rPr>
              <a:t>ilica </a:t>
            </a:r>
            <a:r>
              <a:rPr lang="en-GB" sz="1600" dirty="0">
                <a:cs typeface="Arial" panose="020B0604020202020204" pitchFamily="34" charset="0"/>
              </a:rPr>
              <a:t>gel </a:t>
            </a:r>
            <a:r>
              <a:rPr lang="en-GB" sz="1600" dirty="0" smtClean="0">
                <a:cs typeface="Arial" panose="020B0604020202020204" pitchFamily="34" charset="0"/>
              </a:rPr>
              <a:t>packs</a:t>
            </a:r>
          </a:p>
          <a:p>
            <a:pPr marL="285750" indent="-285750">
              <a:lnSpc>
                <a:spcPct val="150000"/>
              </a:lnSpc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GB" sz="1600" dirty="0" smtClean="0">
                <a:cs typeface="Arial" panose="020B0604020202020204" pitchFamily="34" charset="0"/>
              </a:rPr>
              <a:t>Ice massage</a:t>
            </a:r>
          </a:p>
          <a:p>
            <a:pPr marL="285750" indent="-285750">
              <a:lnSpc>
                <a:spcPct val="150000"/>
              </a:lnSpc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GB" sz="1600" dirty="0" smtClean="0">
                <a:cs typeface="Arial" panose="020B0604020202020204" pitchFamily="34" charset="0"/>
              </a:rPr>
              <a:t>Wet towel/sponge</a:t>
            </a:r>
          </a:p>
          <a:p>
            <a:pPr marL="285750" indent="-285750">
              <a:lnSpc>
                <a:spcPct val="150000"/>
              </a:lnSpc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GB" sz="1600" dirty="0" smtClean="0">
                <a:cs typeface="Arial" panose="020B0604020202020204" pitchFamily="34" charset="0"/>
              </a:rPr>
              <a:t>Immersion</a:t>
            </a:r>
            <a:endParaRPr lang="en-GB" sz="1600" dirty="0">
              <a:cs typeface="Arial" panose="020B060402020202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11560" y="908720"/>
            <a:ext cx="656038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cs typeface="Arial" pitchFamily="34" charset="0"/>
              </a:rPr>
              <a:t>Methods of applying cryotherapy</a:t>
            </a:r>
          </a:p>
        </p:txBody>
      </p:sp>
    </p:spTree>
    <p:extLst>
      <p:ext uri="{BB962C8B-B14F-4D97-AF65-F5344CB8AC3E}">
        <p14:creationId xmlns:p14="http://schemas.microsoft.com/office/powerpoint/2010/main" val="1758892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1340768"/>
            <a:ext cx="6477482" cy="4320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8791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1268760"/>
            <a:ext cx="6693397" cy="4464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7132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403648" y="1484784"/>
            <a:ext cx="6300192" cy="4200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6065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1340768"/>
            <a:ext cx="6336704" cy="4226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6709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1556792"/>
            <a:ext cx="6045649" cy="4032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6792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611560" y="1555051"/>
            <a:ext cx="7848872" cy="38010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cs typeface="Arial" panose="020B0604020202020204" pitchFamily="34" charset="0"/>
              </a:rPr>
              <a:t>Depends </a:t>
            </a:r>
            <a:r>
              <a:rPr lang="en-GB" dirty="0" smtClean="0">
                <a:cs typeface="Arial" panose="020B0604020202020204" pitchFamily="34" charset="0"/>
              </a:rPr>
              <a:t>on location, no definitive conclusions largely due to the research evidence presented</a:t>
            </a:r>
            <a:r>
              <a:rPr lang="en-GB" dirty="0" smtClean="0">
                <a:cs typeface="Arial" panose="020B0604020202020204" pitchFamily="34" charset="0"/>
              </a:rPr>
              <a:t>.</a:t>
            </a:r>
            <a:endParaRPr lang="en-GB" b="1" dirty="0">
              <a:cs typeface="Arial" panose="020B0604020202020204" pitchFamily="34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altLang="en-US" sz="1600" dirty="0"/>
              <a:t>Every </a:t>
            </a:r>
            <a:r>
              <a:rPr lang="en-GB" altLang="en-US" sz="1600" dirty="0" smtClean="0"/>
              <a:t>2 hours </a:t>
            </a:r>
            <a:endParaRPr lang="en-GB" altLang="en-US" sz="1600" dirty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altLang="en-US" sz="1600" dirty="0" smtClean="0"/>
              <a:t>For 5 </a:t>
            </a:r>
            <a:r>
              <a:rPr lang="en-GB" altLang="en-US" sz="1600" dirty="0"/>
              <a:t>to 20 minutes </a:t>
            </a:r>
            <a:endParaRPr lang="en-GB" altLang="en-US" sz="1600" dirty="0" smtClean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altLang="en-US" sz="1600" dirty="0" smtClean="0"/>
              <a:t>5-10 mins every 30min-1hour for superficial structures</a:t>
            </a:r>
          </a:p>
          <a:p>
            <a:pPr marL="171450" indent="-171450">
              <a:buClr>
                <a:srgbClr val="990099"/>
              </a:buClr>
              <a:buFont typeface="Arial" panose="020B0604020202020204" pitchFamily="34" charset="0"/>
              <a:buChar char="•"/>
            </a:pPr>
            <a:endParaRPr lang="en-GB" altLang="en-US" dirty="0"/>
          </a:p>
          <a:p>
            <a:pPr>
              <a:lnSpc>
                <a:spcPct val="150000"/>
              </a:lnSpc>
              <a:buClr>
                <a:schemeClr val="tx1"/>
              </a:buClr>
            </a:pPr>
            <a:r>
              <a:rPr lang="en-GB" altLang="en-US" dirty="0">
                <a:solidFill>
                  <a:srgbClr val="D026AF"/>
                </a:solidFill>
              </a:rPr>
              <a:t>Safety </a:t>
            </a:r>
            <a:r>
              <a:rPr lang="en-GB" altLang="en-US" dirty="0" smtClean="0">
                <a:solidFill>
                  <a:srgbClr val="D026AF"/>
                </a:solidFill>
              </a:rPr>
              <a:t>considerations:</a:t>
            </a:r>
          </a:p>
          <a:p>
            <a:pPr marL="342900" indent="-342900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GB" altLang="en-US" sz="1600" dirty="0" smtClean="0"/>
              <a:t>Use a barrier between ice and skin, </a:t>
            </a:r>
            <a:r>
              <a:rPr lang="en-GB" altLang="en-US" sz="1600" dirty="0"/>
              <a:t>e.g. </a:t>
            </a:r>
            <a:r>
              <a:rPr lang="en-GB" altLang="en-US" sz="1600" dirty="0" smtClean="0"/>
              <a:t>towel</a:t>
            </a:r>
          </a:p>
          <a:p>
            <a:pPr marL="342900" lvl="2" indent="-342900">
              <a:lnSpc>
                <a:spcPct val="15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GB" altLang="en-US" sz="1600" dirty="0"/>
              <a:t>M</a:t>
            </a:r>
            <a:r>
              <a:rPr lang="en-GB" altLang="en-US" sz="1600" dirty="0" smtClean="0"/>
              <a:t>onitor for any circulation loss</a:t>
            </a:r>
            <a:endParaRPr lang="en-GB" altLang="en-US" sz="1600" dirty="0"/>
          </a:p>
          <a:p>
            <a:pPr marL="342900" lvl="2" indent="-342900">
              <a:lnSpc>
                <a:spcPct val="15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GB" altLang="en-US" sz="1600" dirty="0" smtClean="0"/>
              <a:t>Stick to planned duration</a:t>
            </a:r>
          </a:p>
          <a:p>
            <a:pPr marL="342900" lvl="2" indent="-342900">
              <a:lnSpc>
                <a:spcPct val="15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GB" altLang="en-US" sz="1600" dirty="0"/>
              <a:t>C</a:t>
            </a:r>
            <a:r>
              <a:rPr lang="en-GB" altLang="en-US" sz="1600" dirty="0" smtClean="0"/>
              <a:t>onduct a </a:t>
            </a:r>
            <a:r>
              <a:rPr lang="en-GB" altLang="en-US" sz="1600" dirty="0" smtClean="0"/>
              <a:t>heat/cold </a:t>
            </a:r>
            <a:r>
              <a:rPr lang="en-GB" altLang="en-US" sz="1600" dirty="0" smtClean="0"/>
              <a:t>test</a:t>
            </a:r>
            <a:endParaRPr lang="en-GB" altLang="en-US" sz="1600" dirty="0"/>
          </a:p>
        </p:txBody>
      </p:sp>
      <p:sp>
        <p:nvSpPr>
          <p:cNvPr id="3" name="Rectangle 2"/>
          <p:cNvSpPr/>
          <p:nvPr/>
        </p:nvSpPr>
        <p:spPr>
          <a:xfrm>
            <a:off x="611560" y="908720"/>
            <a:ext cx="247959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cs typeface="Arial" pitchFamily="34" charset="0"/>
              </a:rPr>
              <a:t>Application </a:t>
            </a:r>
          </a:p>
        </p:txBody>
      </p:sp>
    </p:spTree>
    <p:extLst>
      <p:ext uri="{BB962C8B-B14F-4D97-AF65-F5344CB8AC3E}">
        <p14:creationId xmlns:p14="http://schemas.microsoft.com/office/powerpoint/2010/main" val="78131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611560" y="1555051"/>
            <a:ext cx="784887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>
                <a:schemeClr val="tx1"/>
              </a:buClr>
            </a:pPr>
            <a:r>
              <a:rPr lang="en-GB" altLang="en-US" dirty="0" smtClean="0"/>
              <a:t>Four </a:t>
            </a:r>
            <a:r>
              <a:rPr lang="en-GB" altLang="en-US" dirty="0"/>
              <a:t>stages of </a:t>
            </a:r>
            <a:r>
              <a:rPr lang="en-GB" altLang="en-US" dirty="0" smtClean="0"/>
              <a:t>sensations during ICE treatment:</a:t>
            </a:r>
          </a:p>
          <a:p>
            <a:pPr>
              <a:buClr>
                <a:schemeClr val="tx1"/>
              </a:buClr>
            </a:pPr>
            <a:endParaRPr lang="en-GB" altLang="en-US" dirty="0"/>
          </a:p>
          <a:p>
            <a:pPr marL="800100" lvl="1" indent="-342900">
              <a:lnSpc>
                <a:spcPct val="15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GB" altLang="en-US" b="1" dirty="0"/>
              <a:t>A</a:t>
            </a:r>
            <a:r>
              <a:rPr lang="en-GB" altLang="en-US" dirty="0"/>
              <a:t>ppreciation of </a:t>
            </a:r>
            <a:r>
              <a:rPr lang="en-GB" altLang="en-US" dirty="0" smtClean="0"/>
              <a:t>cold and coolness</a:t>
            </a:r>
            <a:endParaRPr lang="en-GB" altLang="en-US" dirty="0"/>
          </a:p>
          <a:p>
            <a:pPr marL="800100" lvl="1" indent="-342900">
              <a:lnSpc>
                <a:spcPct val="15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GB" altLang="en-US" b="1" dirty="0" smtClean="0"/>
              <a:t>B</a:t>
            </a:r>
            <a:r>
              <a:rPr lang="en-GB" altLang="en-US" dirty="0" smtClean="0"/>
              <a:t>urning</a:t>
            </a:r>
            <a:endParaRPr lang="en-GB" altLang="en-US" dirty="0"/>
          </a:p>
          <a:p>
            <a:pPr marL="800100" lvl="1" indent="-342900">
              <a:lnSpc>
                <a:spcPct val="15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GB" altLang="en-US" b="1" dirty="0"/>
              <a:t>A</a:t>
            </a:r>
            <a:r>
              <a:rPr lang="en-GB" altLang="en-US" dirty="0"/>
              <a:t>ching or </a:t>
            </a:r>
            <a:r>
              <a:rPr lang="en-GB" altLang="en-US" dirty="0" smtClean="0"/>
              <a:t>throbbing</a:t>
            </a:r>
            <a:endParaRPr lang="en-GB" altLang="en-US" dirty="0"/>
          </a:p>
          <a:p>
            <a:pPr marL="800100" lvl="1" indent="-342900">
              <a:lnSpc>
                <a:spcPct val="15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GB" altLang="en-US" b="1" dirty="0" smtClean="0"/>
              <a:t>N</a:t>
            </a:r>
            <a:r>
              <a:rPr lang="en-GB" altLang="en-US" dirty="0" smtClean="0"/>
              <a:t>umbness</a:t>
            </a:r>
          </a:p>
          <a:p>
            <a:pPr>
              <a:buClr>
                <a:schemeClr val="tx1"/>
              </a:buClr>
            </a:pPr>
            <a:endParaRPr lang="en-GB" altLang="en-US" dirty="0"/>
          </a:p>
          <a:p>
            <a:pPr>
              <a:buClr>
                <a:schemeClr val="tx1"/>
              </a:buClr>
            </a:pPr>
            <a:r>
              <a:rPr lang="en-GB" altLang="en-US" dirty="0" smtClean="0"/>
              <a:t>Remove ICE when numbness </a:t>
            </a:r>
            <a:r>
              <a:rPr lang="en-GB" altLang="en-US" dirty="0" smtClean="0"/>
              <a:t>experienced</a:t>
            </a:r>
            <a:endParaRPr lang="en-GB" altLang="en-US" dirty="0"/>
          </a:p>
        </p:txBody>
      </p:sp>
      <p:sp>
        <p:nvSpPr>
          <p:cNvPr id="3" name="Rectangle 2"/>
          <p:cNvSpPr/>
          <p:nvPr/>
        </p:nvSpPr>
        <p:spPr>
          <a:xfrm>
            <a:off x="611560" y="908720"/>
            <a:ext cx="525650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cs typeface="Arial" pitchFamily="34" charset="0"/>
              </a:rPr>
              <a:t>Application and </a:t>
            </a:r>
            <a:r>
              <a:rPr lang="en-GB" sz="3600" b="1" dirty="0" smtClean="0">
                <a:cs typeface="Arial" pitchFamily="34" charset="0"/>
              </a:rPr>
              <a:t>sensation </a:t>
            </a:r>
            <a:endParaRPr lang="en-GB" sz="3600" b="1" dirty="0"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3041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611560" y="1555051"/>
            <a:ext cx="676875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cs typeface="Arial" panose="020B0604020202020204" pitchFamily="34" charset="0"/>
              </a:rPr>
              <a:t>Vasospasm </a:t>
            </a:r>
            <a:r>
              <a:rPr lang="en-GB" dirty="0" smtClean="0">
                <a:cs typeface="Arial" panose="020B0604020202020204" pitchFamily="34" charset="0"/>
              </a:rPr>
              <a:t>i.e. Raynaud’s </a:t>
            </a:r>
            <a:r>
              <a:rPr lang="en-GB" dirty="0" smtClean="0">
                <a:cs typeface="Arial" panose="020B0604020202020204" pitchFamily="34" charset="0"/>
              </a:rPr>
              <a:t>disease</a:t>
            </a:r>
            <a:endParaRPr lang="it-IT" dirty="0" smtClean="0">
              <a:cs typeface="Arial" panose="020B0604020202020204" pitchFamily="34" charset="0"/>
            </a:endParaRP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it-IT" dirty="0" smtClean="0">
                <a:cs typeface="Arial" panose="020B0604020202020204" pitchFamily="34" charset="0"/>
              </a:rPr>
              <a:t>Acute </a:t>
            </a:r>
            <a:r>
              <a:rPr lang="it-IT" dirty="0">
                <a:cs typeface="Arial" panose="020B0604020202020204" pitchFamily="34" charset="0"/>
              </a:rPr>
              <a:t>febrile </a:t>
            </a:r>
            <a:r>
              <a:rPr lang="it-IT" dirty="0" smtClean="0">
                <a:cs typeface="Arial" panose="020B0604020202020204" pitchFamily="34" charset="0"/>
              </a:rPr>
              <a:t>illness</a:t>
            </a:r>
            <a:endParaRPr lang="it-IT" dirty="0" smtClean="0">
              <a:cs typeface="Arial" panose="020B0604020202020204" pitchFamily="34" charset="0"/>
            </a:endParaRP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it-IT" dirty="0" smtClean="0">
                <a:cs typeface="Arial" panose="020B0604020202020204" pitchFamily="34" charset="0"/>
              </a:rPr>
              <a:t>Cold </a:t>
            </a:r>
            <a:r>
              <a:rPr lang="it-IT" dirty="0" smtClean="0">
                <a:cs typeface="Arial" panose="020B0604020202020204" pitchFamily="34" charset="0"/>
              </a:rPr>
              <a:t>urticaria</a:t>
            </a:r>
            <a:endParaRPr lang="it-IT" dirty="0" smtClean="0">
              <a:cs typeface="Arial" panose="020B0604020202020204" pitchFamily="34" charset="0"/>
            </a:endParaRP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it-IT" dirty="0" smtClean="0">
                <a:cs typeface="Arial" panose="020B0604020202020204" pitchFamily="34" charset="0"/>
              </a:rPr>
              <a:t>Some </a:t>
            </a:r>
            <a:r>
              <a:rPr lang="en-GB" dirty="0" smtClean="0">
                <a:cs typeface="Arial" panose="020B0604020202020204" pitchFamily="34" charset="0"/>
              </a:rPr>
              <a:t>autoimmune diseases, </a:t>
            </a:r>
            <a:r>
              <a:rPr lang="en-GB" dirty="0">
                <a:cs typeface="Arial" panose="020B0604020202020204" pitchFamily="34" charset="0"/>
              </a:rPr>
              <a:t>e.g. </a:t>
            </a:r>
            <a:r>
              <a:rPr lang="en-GB" dirty="0" smtClean="0">
                <a:cs typeface="Arial" panose="020B0604020202020204" pitchFamily="34" charset="0"/>
              </a:rPr>
              <a:t>rheumatoid arthritis </a:t>
            </a:r>
            <a:r>
              <a:rPr lang="en-GB" dirty="0">
                <a:cs typeface="Arial" panose="020B0604020202020204" pitchFamily="34" charset="0"/>
              </a:rPr>
              <a:t>or </a:t>
            </a:r>
            <a:r>
              <a:rPr lang="en-GB" dirty="0" smtClean="0">
                <a:cs typeface="Arial" panose="020B0604020202020204" pitchFamily="34" charset="0"/>
              </a:rPr>
              <a:t>lupus</a:t>
            </a:r>
            <a:endParaRPr lang="en-GB" dirty="0">
              <a:cs typeface="Arial" panose="020B060402020202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11560" y="908720"/>
            <a:ext cx="661777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cs typeface="Arial" pitchFamily="34" charset="0"/>
              </a:rPr>
              <a:t>Contra-indications to cryotherapy</a:t>
            </a:r>
          </a:p>
        </p:txBody>
      </p:sp>
    </p:spTree>
    <p:extLst>
      <p:ext uri="{BB962C8B-B14F-4D97-AF65-F5344CB8AC3E}">
        <p14:creationId xmlns:p14="http://schemas.microsoft.com/office/powerpoint/2010/main" val="3283032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611560" y="1555051"/>
            <a:ext cx="792088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cs typeface="Arial" panose="020B0604020202020204" pitchFamily="34" charset="0"/>
              </a:rPr>
              <a:t>Decreased </a:t>
            </a:r>
            <a:r>
              <a:rPr lang="en-GB" dirty="0">
                <a:cs typeface="Arial" panose="020B0604020202020204" pitchFamily="34" charset="0"/>
              </a:rPr>
              <a:t>cold </a:t>
            </a:r>
            <a:r>
              <a:rPr lang="en-GB" dirty="0" smtClean="0">
                <a:cs typeface="Arial" panose="020B0604020202020204" pitchFamily="34" charset="0"/>
              </a:rPr>
              <a:t>sensitivity and/or hypersensitivity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dirty="0" smtClean="0">
                <a:cs typeface="Arial" panose="020B0604020202020204" pitchFamily="34" charset="0"/>
              </a:rPr>
              <a:t>Circulatory or sensory impairment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dirty="0" smtClean="0">
                <a:cs typeface="Arial" panose="020B0604020202020204" pitchFamily="34" charset="0"/>
              </a:rPr>
              <a:t>Hypertension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dirty="0">
                <a:cs typeface="Arial" panose="020B0604020202020204" pitchFamily="34" charset="0"/>
              </a:rPr>
              <a:t>U</a:t>
            </a:r>
            <a:r>
              <a:rPr lang="en-GB" dirty="0" smtClean="0">
                <a:cs typeface="Arial" panose="020B0604020202020204" pitchFamily="34" charset="0"/>
              </a:rPr>
              <a:t>ncovered </a:t>
            </a:r>
            <a:r>
              <a:rPr lang="en-GB" dirty="0">
                <a:cs typeface="Arial" panose="020B0604020202020204" pitchFamily="34" charset="0"/>
              </a:rPr>
              <a:t>open </a:t>
            </a:r>
            <a:r>
              <a:rPr lang="en-GB" dirty="0" smtClean="0">
                <a:cs typeface="Arial" panose="020B0604020202020204" pitchFamily="34" charset="0"/>
              </a:rPr>
              <a:t>wounds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dirty="0">
                <a:cs typeface="Arial" panose="020B0604020202020204" pitchFamily="34" charset="0"/>
              </a:rPr>
              <a:t>C</a:t>
            </a:r>
            <a:r>
              <a:rPr lang="en-GB" dirty="0" smtClean="0">
                <a:cs typeface="Arial" panose="020B0604020202020204" pitchFamily="34" charset="0"/>
              </a:rPr>
              <a:t>ardiac disease</a:t>
            </a:r>
            <a:endParaRPr lang="en-GB" dirty="0">
              <a:cs typeface="Arial" panose="020B0604020202020204" pitchFamily="34" charset="0"/>
            </a:endParaRP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dirty="0">
                <a:cs typeface="Arial" panose="020B0604020202020204" pitchFamily="34" charset="0"/>
              </a:rPr>
              <a:t>A</a:t>
            </a:r>
            <a:r>
              <a:rPr lang="en-GB" dirty="0" smtClean="0">
                <a:cs typeface="Arial" panose="020B0604020202020204" pitchFamily="34" charset="0"/>
              </a:rPr>
              <a:t>dverse </a:t>
            </a:r>
            <a:r>
              <a:rPr lang="en-GB" dirty="0">
                <a:cs typeface="Arial" panose="020B0604020202020204" pitchFamily="34" charset="0"/>
              </a:rPr>
              <a:t>psychological </a:t>
            </a:r>
            <a:r>
              <a:rPr lang="en-GB" dirty="0" smtClean="0">
                <a:cs typeface="Arial" panose="020B0604020202020204" pitchFamily="34" charset="0"/>
              </a:rPr>
              <a:t>factors</a:t>
            </a:r>
            <a:endParaRPr lang="en-GB" dirty="0">
              <a:cs typeface="Arial" panose="020B060402020202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11560" y="908720"/>
            <a:ext cx="244342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cs typeface="Arial" pitchFamily="34" charset="0"/>
              </a:rPr>
              <a:t>Precautions</a:t>
            </a:r>
          </a:p>
        </p:txBody>
      </p:sp>
    </p:spTree>
    <p:extLst>
      <p:ext uri="{BB962C8B-B14F-4D97-AF65-F5344CB8AC3E}">
        <p14:creationId xmlns:p14="http://schemas.microsoft.com/office/powerpoint/2010/main" val="2061551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611560" y="1555051"/>
            <a:ext cx="3024336" cy="27847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dirty="0" smtClean="0">
                <a:cs typeface="Arial" panose="020B0604020202020204" pitchFamily="34" charset="0"/>
              </a:rPr>
              <a:t>Ice </a:t>
            </a:r>
            <a:r>
              <a:rPr lang="en-GB" dirty="0">
                <a:cs typeface="Arial" panose="020B0604020202020204" pitchFamily="34" charset="0"/>
              </a:rPr>
              <a:t>burns or </a:t>
            </a:r>
            <a:r>
              <a:rPr lang="en-GB" dirty="0" smtClean="0">
                <a:cs typeface="Arial" panose="020B0604020202020204" pitchFamily="34" charset="0"/>
              </a:rPr>
              <a:t>frostbite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dirty="0" smtClean="0">
                <a:cs typeface="Arial" panose="020B0604020202020204" pitchFamily="34" charset="0"/>
              </a:rPr>
              <a:t>Increased pain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dirty="0" smtClean="0">
                <a:cs typeface="Arial" panose="020B0604020202020204" pitchFamily="34" charset="0"/>
              </a:rPr>
              <a:t>Neurological effects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dirty="0" smtClean="0">
                <a:cs typeface="Arial" panose="020B0604020202020204" pitchFamily="34" charset="0"/>
              </a:rPr>
              <a:t>Hyperaemia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dirty="0" smtClean="0">
                <a:cs typeface="Arial" panose="020B0604020202020204" pitchFamily="34" charset="0"/>
              </a:rPr>
              <a:t>Allergic</a:t>
            </a:r>
            <a:r>
              <a:rPr lang="en-GB" dirty="0">
                <a:cs typeface="Arial" panose="020B0604020202020204" pitchFamily="34" charset="0"/>
              </a:rPr>
              <a:t> </a:t>
            </a:r>
            <a:r>
              <a:rPr lang="en-GB" dirty="0" smtClean="0">
                <a:cs typeface="Arial" panose="020B0604020202020204" pitchFamily="34" charset="0"/>
              </a:rPr>
              <a:t>reaction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139952" y="1555051"/>
            <a:ext cx="418303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dirty="0" smtClean="0">
                <a:cs typeface="Arial" panose="020B0604020202020204" pitchFamily="34" charset="0"/>
              </a:rPr>
              <a:t>Chemical burns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dirty="0" smtClean="0">
                <a:cs typeface="Arial" panose="020B0604020202020204" pitchFamily="34" charset="0"/>
              </a:rPr>
              <a:t>Sudden increases in blood pressure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dirty="0" smtClean="0">
                <a:cs typeface="Arial" panose="020B0604020202020204" pitchFamily="34" charset="0"/>
              </a:rPr>
              <a:t>Uncontrolled shivering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dirty="0" smtClean="0">
                <a:cs typeface="Arial" panose="020B0604020202020204" pitchFamily="34" charset="0"/>
              </a:rPr>
              <a:t>Tiredness, fatigue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dirty="0" smtClean="0">
                <a:cs typeface="Arial" panose="020B0604020202020204" pitchFamily="34" charset="0"/>
              </a:rPr>
              <a:t>Hyper/hypoventilation</a:t>
            </a:r>
          </a:p>
        </p:txBody>
      </p:sp>
      <p:sp>
        <p:nvSpPr>
          <p:cNvPr id="6" name="Rectangle 5"/>
          <p:cNvSpPr/>
          <p:nvPr/>
        </p:nvSpPr>
        <p:spPr>
          <a:xfrm>
            <a:off x="611560" y="908720"/>
            <a:ext cx="652627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cs typeface="Arial" pitchFamily="34" charset="0"/>
              </a:rPr>
              <a:t>Adverse reactions to cryotherapy</a:t>
            </a:r>
          </a:p>
        </p:txBody>
      </p:sp>
    </p:spTree>
    <p:extLst>
      <p:ext uri="{BB962C8B-B14F-4D97-AF65-F5344CB8AC3E}">
        <p14:creationId xmlns:p14="http://schemas.microsoft.com/office/powerpoint/2010/main" val="1819640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611560" y="2114410"/>
            <a:ext cx="676875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cs typeface="Arial" panose="020B0604020202020204" pitchFamily="34" charset="0"/>
              </a:rPr>
              <a:t>Remove </a:t>
            </a:r>
            <a:r>
              <a:rPr lang="en-GB" dirty="0">
                <a:cs typeface="Arial" panose="020B0604020202020204" pitchFamily="34" charset="0"/>
              </a:rPr>
              <a:t>source of </a:t>
            </a:r>
            <a:r>
              <a:rPr lang="en-GB" dirty="0" smtClean="0">
                <a:cs typeface="Arial" panose="020B0604020202020204" pitchFamily="34" charset="0"/>
              </a:rPr>
              <a:t>cold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dirty="0">
                <a:cs typeface="Arial" panose="020B0604020202020204" pitchFamily="34" charset="0"/>
              </a:rPr>
              <a:t>G</a:t>
            </a:r>
            <a:r>
              <a:rPr lang="en-GB" dirty="0" smtClean="0">
                <a:cs typeface="Arial" panose="020B0604020202020204" pitchFamily="34" charset="0"/>
              </a:rPr>
              <a:t>radually </a:t>
            </a:r>
            <a:r>
              <a:rPr lang="en-GB" dirty="0">
                <a:cs typeface="Arial" panose="020B0604020202020204" pitchFamily="34" charset="0"/>
              </a:rPr>
              <a:t>allow to come back to </a:t>
            </a:r>
            <a:r>
              <a:rPr lang="en-GB" dirty="0" smtClean="0">
                <a:cs typeface="Arial" panose="020B0604020202020204" pitchFamily="34" charset="0"/>
              </a:rPr>
              <a:t>normal temperature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dirty="0">
                <a:cs typeface="Arial" panose="020B0604020202020204" pitchFamily="34" charset="0"/>
              </a:rPr>
              <a:t>S</a:t>
            </a:r>
            <a:r>
              <a:rPr lang="en-GB" dirty="0" smtClean="0">
                <a:cs typeface="Arial" panose="020B0604020202020204" pitchFamily="34" charset="0"/>
              </a:rPr>
              <a:t>eek </a:t>
            </a:r>
            <a:r>
              <a:rPr lang="en-GB" dirty="0">
                <a:cs typeface="Arial" panose="020B0604020202020204" pitchFamily="34" charset="0"/>
              </a:rPr>
              <a:t>medical care </a:t>
            </a:r>
            <a:r>
              <a:rPr lang="en-GB" dirty="0" smtClean="0">
                <a:cs typeface="Arial" panose="020B0604020202020204" pitchFamily="34" charset="0"/>
              </a:rPr>
              <a:t>if necessary</a:t>
            </a:r>
            <a:endParaRPr lang="en-GB" b="1" dirty="0" smtClean="0">
              <a:cs typeface="Arial" panose="020B060402020202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11560" y="908720"/>
            <a:ext cx="640871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b="1" dirty="0">
                <a:cs typeface="Arial" pitchFamily="34" charset="0"/>
              </a:rPr>
              <a:t>Actions to take in event of </a:t>
            </a:r>
            <a:r>
              <a:rPr lang="en-GB" sz="3600" b="1" dirty="0" smtClean="0">
                <a:cs typeface="Arial" pitchFamily="34" charset="0"/>
              </a:rPr>
              <a:t>adverse reactions</a:t>
            </a:r>
            <a:endParaRPr lang="en-GB" sz="3600" b="1" dirty="0"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0424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838131" y="1700808"/>
            <a:ext cx="7550294" cy="2846933"/>
          </a:xfrm>
          <a:prstGeom prst="rect">
            <a:avLst/>
          </a:prstGeom>
          <a:solidFill>
            <a:srgbClr val="FFE7FF"/>
          </a:solidFill>
          <a:ln>
            <a:solidFill>
              <a:schemeClr val="bg2">
                <a:lumMod val="90000"/>
              </a:schemeClr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spcBef>
                <a:spcPct val="0"/>
              </a:spcBef>
            </a:pPr>
            <a:r>
              <a:rPr lang="en-US" altLang="en-US" dirty="0" smtClean="0">
                <a:solidFill>
                  <a:srgbClr val="D026AF"/>
                </a:solidFill>
                <a:ea typeface="ＭＳ Ｐゴシック" panose="020B0600070205080204" pitchFamily="34" charset="-128"/>
              </a:rPr>
              <a:t>LO2</a:t>
            </a:r>
            <a:r>
              <a:rPr lang="en-US" altLang="en-US" dirty="0">
                <a:solidFill>
                  <a:srgbClr val="D026AF"/>
                </a:solidFill>
                <a:ea typeface="ＭＳ Ｐゴシック" panose="020B0600070205080204" pitchFamily="34" charset="-128"/>
              </a:rPr>
              <a:t>: Understand the use of cryotherapy during soft tissue </a:t>
            </a:r>
            <a:r>
              <a:rPr lang="en-US" altLang="en-US" dirty="0" smtClean="0">
                <a:solidFill>
                  <a:srgbClr val="D026AF"/>
                </a:solidFill>
                <a:ea typeface="ＭＳ Ｐゴシック" panose="020B0600070205080204" pitchFamily="34" charset="-128"/>
              </a:rPr>
              <a:t>repair</a:t>
            </a:r>
            <a:endParaRPr lang="en-GB" altLang="en-US" dirty="0">
              <a:solidFill>
                <a:srgbClr val="D026AF"/>
              </a:solidFill>
              <a:ea typeface="ＭＳ Ｐゴシック" panose="020B0600070205080204" pitchFamily="34" charset="-128"/>
            </a:endParaRPr>
          </a:p>
          <a:p>
            <a:pPr marL="285750" indent="-285750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altLang="en-US" sz="1600" dirty="0" smtClean="0">
                <a:ea typeface="ＭＳ Ｐゴシック" panose="020B0600070205080204" pitchFamily="34" charset="-128"/>
              </a:rPr>
              <a:t>Explain </a:t>
            </a:r>
            <a:r>
              <a:rPr lang="en-GB" altLang="en-US" sz="1600" dirty="0">
                <a:ea typeface="ＭＳ Ｐゴシック" panose="020B0600070205080204" pitchFamily="34" charset="-128"/>
              </a:rPr>
              <a:t>the physiological and neurological effects of using ice during soft tissue </a:t>
            </a:r>
            <a:r>
              <a:rPr lang="en-GB" altLang="en-US" sz="1600" dirty="0" smtClean="0">
                <a:ea typeface="ＭＳ Ｐゴシック" panose="020B0600070205080204" pitchFamily="34" charset="-128"/>
              </a:rPr>
              <a:t>repair</a:t>
            </a:r>
            <a:endParaRPr lang="en-GB" altLang="en-US" sz="1600" dirty="0" smtClean="0">
              <a:ea typeface="ＭＳ Ｐゴシック" panose="020B0600070205080204" pitchFamily="34" charset="-128"/>
            </a:endParaRPr>
          </a:p>
          <a:p>
            <a:pPr marL="285750" indent="-285750">
              <a:lnSpc>
                <a:spcPct val="20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altLang="en-US" sz="1600" dirty="0" smtClean="0">
                <a:ea typeface="ＭＳ Ｐゴシック" panose="020B0600070205080204" pitchFamily="34" charset="-128"/>
              </a:rPr>
              <a:t>Describe </a:t>
            </a:r>
            <a:r>
              <a:rPr lang="en-GB" altLang="en-US" sz="1600" dirty="0">
                <a:ea typeface="ＭＳ Ｐゴシック" panose="020B0600070205080204" pitchFamily="34" charset="-128"/>
              </a:rPr>
              <a:t>methods of applying cryotherapy during soft tissue </a:t>
            </a:r>
            <a:r>
              <a:rPr lang="en-GB" altLang="en-US" sz="1600" dirty="0" smtClean="0">
                <a:ea typeface="ＭＳ Ｐゴシック" panose="020B0600070205080204" pitchFamily="34" charset="-128"/>
              </a:rPr>
              <a:t>repair</a:t>
            </a:r>
            <a:endParaRPr lang="en-GB" altLang="en-US" sz="1600" dirty="0" smtClean="0">
              <a:ea typeface="ＭＳ Ｐゴシック" panose="020B0600070205080204" pitchFamily="34" charset="-128"/>
            </a:endParaRPr>
          </a:p>
          <a:p>
            <a:pPr marL="285750" indent="-285750">
              <a:lnSpc>
                <a:spcPct val="20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altLang="en-US" sz="1600" dirty="0" smtClean="0">
                <a:ea typeface="ＭＳ Ｐゴシック" panose="020B0600070205080204" pitchFamily="34" charset="-128"/>
              </a:rPr>
              <a:t>Identify </a:t>
            </a:r>
            <a:r>
              <a:rPr lang="en-GB" altLang="en-US" sz="1600" dirty="0">
                <a:ea typeface="ＭＳ Ｐゴシック" panose="020B0600070205080204" pitchFamily="34" charset="-128"/>
              </a:rPr>
              <a:t>contraindications to </a:t>
            </a:r>
            <a:r>
              <a:rPr lang="en-GB" altLang="en-US" sz="1600" dirty="0" smtClean="0">
                <a:ea typeface="ＭＳ Ｐゴシック" panose="020B0600070205080204" pitchFamily="34" charset="-128"/>
              </a:rPr>
              <a:t>cryotherapy</a:t>
            </a:r>
            <a:endParaRPr lang="en-GB" altLang="en-US" sz="1600" dirty="0" smtClean="0">
              <a:ea typeface="ＭＳ Ｐゴシック" panose="020B0600070205080204" pitchFamily="34" charset="-128"/>
            </a:endParaRPr>
          </a:p>
          <a:p>
            <a:pPr marL="285750" indent="-285750">
              <a:lnSpc>
                <a:spcPct val="20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altLang="en-US" sz="1600" dirty="0" smtClean="0">
                <a:ea typeface="ＭＳ Ｐゴシック" panose="020B0600070205080204" pitchFamily="34" charset="-128"/>
              </a:rPr>
              <a:t>Describe </a:t>
            </a:r>
            <a:r>
              <a:rPr lang="en-GB" altLang="en-US" sz="1600" dirty="0">
                <a:ea typeface="ＭＳ Ｐゴシック" panose="020B0600070205080204" pitchFamily="34" charset="-128"/>
              </a:rPr>
              <a:t>adverse reactions to </a:t>
            </a:r>
            <a:r>
              <a:rPr lang="en-GB" altLang="en-US" sz="1600" dirty="0" smtClean="0">
                <a:ea typeface="ＭＳ Ｐゴシック" panose="020B0600070205080204" pitchFamily="34" charset="-128"/>
              </a:rPr>
              <a:t>cryotherapy</a:t>
            </a:r>
            <a:endParaRPr lang="en-GB" altLang="en-US" sz="1600" dirty="0" smtClean="0">
              <a:ea typeface="ＭＳ Ｐゴシック" panose="020B0600070205080204" pitchFamily="34" charset="-128"/>
            </a:endParaRPr>
          </a:p>
          <a:p>
            <a:pPr marL="285750" indent="-285750">
              <a:lnSpc>
                <a:spcPct val="20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altLang="en-US" sz="1600" dirty="0" smtClean="0">
                <a:ea typeface="ＭＳ Ｐゴシック" panose="020B0600070205080204" pitchFamily="34" charset="-128"/>
              </a:rPr>
              <a:t>Explain </a:t>
            </a:r>
            <a:r>
              <a:rPr lang="en-GB" altLang="en-US" sz="1600" dirty="0">
                <a:ea typeface="ＭＳ Ｐゴシック" panose="020B0600070205080204" pitchFamily="34" charset="-128"/>
              </a:rPr>
              <a:t>actions to take in the event of an adverse </a:t>
            </a:r>
            <a:r>
              <a:rPr lang="en-GB" altLang="en-US" sz="1600" dirty="0" smtClean="0">
                <a:ea typeface="ＭＳ Ｐゴシック" panose="020B0600070205080204" pitchFamily="34" charset="-128"/>
              </a:rPr>
              <a:t>reaction</a:t>
            </a:r>
            <a:endParaRPr lang="en-GB" altLang="en-US" sz="1600" dirty="0">
              <a:ea typeface="ＭＳ Ｐゴシック" panose="020B0600070205080204" pitchFamily="34" charset="-128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838131" y="980728"/>
            <a:ext cx="524603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b="1" dirty="0">
                <a:solidFill>
                  <a:srgbClr val="D026AF"/>
                </a:solidFill>
                <a:cs typeface="Arial" pitchFamily="34" charset="0"/>
              </a:rPr>
              <a:t>Learning check</a:t>
            </a:r>
          </a:p>
        </p:txBody>
      </p:sp>
    </p:spTree>
    <p:extLst>
      <p:ext uri="{BB962C8B-B14F-4D97-AF65-F5344CB8AC3E}">
        <p14:creationId xmlns:p14="http://schemas.microsoft.com/office/powerpoint/2010/main" val="3508036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TCT Brand PPT Template" id="{836D7D1C-A5AE-6C4A-8D5C-E30572F0AF66}" vid="{6ECAAFB8-6FAF-8F47-8FCE-44BA754E035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VTCT Brand PPT Template</Template>
  <TotalTime>51</TotalTime>
  <Words>450</Words>
  <Application>Microsoft Office PowerPoint</Application>
  <PresentationFormat>On-screen Show (4:3)</PresentationFormat>
  <Paragraphs>117</Paragraphs>
  <Slides>21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6" baseType="lpstr">
      <vt:lpstr>ＭＳ Ｐゴシック</vt:lpstr>
      <vt:lpstr>Arial</vt:lpstr>
      <vt:lpstr>Calibri</vt:lpstr>
      <vt:lpstr>Calibri Light</vt:lpstr>
      <vt:lpstr>Office Theme</vt:lpstr>
      <vt:lpstr>Treatment modalities to support soft tissue repair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Chris Hamerton</dc:creator>
  <cp:lastModifiedBy>Natasha Bulley</cp:lastModifiedBy>
  <cp:revision>9</cp:revision>
  <cp:lastPrinted>2017-07-13T16:45:47Z</cp:lastPrinted>
  <dcterms:created xsi:type="dcterms:W3CDTF">2017-07-24T10:34:25Z</dcterms:created>
  <dcterms:modified xsi:type="dcterms:W3CDTF">2018-02-02T15:51:49Z</dcterms:modified>
</cp:coreProperties>
</file>