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8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7FF"/>
    <a:srgbClr val="D026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47" autoAdjust="0"/>
    <p:restoredTop sz="94660"/>
  </p:normalViewPr>
  <p:slideViewPr>
    <p:cSldViewPr>
      <p:cViewPr varScale="1">
        <p:scale>
          <a:sx n="116" d="100"/>
          <a:sy n="116" d="100"/>
        </p:scale>
        <p:origin x="14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BACD6-8793-4FB2-BAD4-BD0976A04561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70B25-BC7D-42DC-8417-22BE6789C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350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357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234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126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855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13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4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5127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317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61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83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0497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0585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869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85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2023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5489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563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0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1596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2058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5046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74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13843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9351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300192" y="383187"/>
            <a:ext cx="2627784" cy="63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328211" cy="124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8597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6975"/>
            <a:ext cx="78867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0779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55" userDrawn="1">
          <p15:clr>
            <a:srgbClr val="FBAE40"/>
          </p15:clr>
        </p15:guide>
        <p15:guide id="2" orient="horz" pos="57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25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7539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19697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20887"/>
            <a:ext cx="3868340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19697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20887"/>
            <a:ext cx="3887391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359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82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74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354" y="360000"/>
            <a:ext cx="2052086" cy="5916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41"/>
          <a:stretch/>
        </p:blipFill>
        <p:spPr>
          <a:xfrm>
            <a:off x="4355693" y="6378387"/>
            <a:ext cx="434359" cy="339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2" y="6234642"/>
            <a:ext cx="9144000" cy="232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9"/>
          <a:stretch/>
        </p:blipFill>
        <p:spPr>
          <a:xfrm>
            <a:off x="7379992" y="6384059"/>
            <a:ext cx="340719" cy="3379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89"/>
          <a:stretch/>
        </p:blipFill>
        <p:spPr>
          <a:xfrm>
            <a:off x="5916165" y="6378387"/>
            <a:ext cx="348393" cy="3396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377753"/>
            <a:ext cx="1736502" cy="34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5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  <p15:guide id="2" pos="4195" userDrawn="1">
          <p15:clr>
            <a:srgbClr val="F26B43"/>
          </p15:clr>
        </p15:guide>
        <p15:guide id="3" orient="horz" pos="4020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6488" y="1905918"/>
            <a:ext cx="6694512" cy="23876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Treatment modalities to support soft tissue repair 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1800" dirty="0">
                <a:ea typeface="ＭＳ Ｐゴシック" panose="020B0600070205080204" pitchFamily="34" charset="-128"/>
              </a:rPr>
              <a:t>LO1: Understand treatments to support soft tissue repair</a:t>
            </a:r>
            <a:r>
              <a:rPr lang="en-GB" altLang="en-US" sz="1800" dirty="0"/>
              <a:t> </a:t>
            </a:r>
            <a:endParaRPr lang="en-GB" sz="18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820891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the 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treatment protocols to use with clients during the 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sub-acute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which treatment options support the sub-acute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the chronic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which treatment options support the chronic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018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Assessment criteria </a:t>
            </a:r>
          </a:p>
        </p:txBody>
      </p:sp>
    </p:spTree>
    <p:extLst>
      <p:ext uri="{BB962C8B-B14F-4D97-AF65-F5344CB8AC3E}">
        <p14:creationId xmlns:p14="http://schemas.microsoft.com/office/powerpoint/2010/main" val="93997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704856" cy="2511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cs typeface="Arial" panose="020B0604020202020204" pitchFamily="34" charset="0"/>
              </a:rPr>
              <a:t>Soft </a:t>
            </a:r>
            <a:r>
              <a:rPr lang="en-US" dirty="0" smtClean="0">
                <a:cs typeface="Arial" panose="020B0604020202020204" pitchFamily="34" charset="0"/>
              </a:rPr>
              <a:t>tissue will prepare without </a:t>
            </a:r>
            <a:r>
              <a:rPr lang="en-US" dirty="0" smtClean="0">
                <a:cs typeface="Arial" panose="020B0604020202020204" pitchFamily="34" charset="0"/>
              </a:rPr>
              <a:t>intervention</a:t>
            </a:r>
            <a:endParaRPr lang="en-US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cs typeface="Arial" panose="020B0604020202020204" pitchFamily="34" charset="0"/>
              </a:rPr>
              <a:t>The aim of sports massage is to improve the </a:t>
            </a:r>
            <a:r>
              <a:rPr lang="en-US" dirty="0" smtClean="0">
                <a:cs typeface="Arial" panose="020B0604020202020204" pitchFamily="34" charset="0"/>
              </a:rPr>
              <a:t>process</a:t>
            </a:r>
            <a:endParaRPr lang="en-US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cs typeface="Arial" panose="020B0604020202020204" pitchFamily="34" charset="0"/>
              </a:rPr>
              <a:t>The timescale for healing of tissue will </a:t>
            </a:r>
            <a:r>
              <a:rPr lang="en-US" dirty="0" smtClean="0">
                <a:cs typeface="Arial" panose="020B0604020202020204" pitchFamily="34" charset="0"/>
              </a:rPr>
              <a:t>vary</a:t>
            </a:r>
            <a:endParaRPr lang="en-US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cs typeface="Arial" panose="020B0604020202020204" pitchFamily="34" charset="0"/>
              </a:rPr>
              <a:t>Healing time will be affected by:</a:t>
            </a:r>
          </a:p>
          <a:p>
            <a:pPr marL="742950" lvl="1" indent="-285750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r>
              <a:rPr lang="en-US" sz="1600" dirty="0" smtClean="0">
                <a:cs typeface="Arial" panose="020B0604020202020204" pitchFamily="34" charset="0"/>
              </a:rPr>
              <a:t>The severity of the </a:t>
            </a:r>
            <a:r>
              <a:rPr lang="en-US" sz="1600" dirty="0" smtClean="0">
                <a:cs typeface="Arial" panose="020B0604020202020204" pitchFamily="34" charset="0"/>
              </a:rPr>
              <a:t>injury</a:t>
            </a:r>
            <a:endParaRPr lang="en-US" sz="1600" dirty="0" smtClean="0">
              <a:cs typeface="Arial" panose="020B0604020202020204" pitchFamily="34" charset="0"/>
            </a:endParaRPr>
          </a:p>
          <a:p>
            <a:pPr marL="742950" lvl="1" indent="-285750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r>
              <a:rPr lang="en-US" sz="1600" dirty="0" smtClean="0">
                <a:cs typeface="Arial" panose="020B0604020202020204" pitchFamily="34" charset="0"/>
              </a:rPr>
              <a:t>The treatment provided to care for the </a:t>
            </a:r>
            <a:r>
              <a:rPr lang="en-US" sz="1600" dirty="0" smtClean="0">
                <a:cs typeface="Arial" panose="020B0604020202020204" pitchFamily="34" charset="0"/>
              </a:rPr>
              <a:t>injury</a:t>
            </a:r>
            <a:endParaRPr lang="en-US" sz="1600" dirty="0" smtClean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44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Process of soft tissue repair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776864" cy="2779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>
                <a:cs typeface="Arial" panose="020B0604020202020204" pitchFamily="34" charset="0"/>
              </a:rPr>
              <a:t>acute, or inflammatory phase </a:t>
            </a:r>
            <a:r>
              <a:rPr lang="en-GB" dirty="0" smtClean="0">
                <a:cs typeface="Arial" panose="020B0604020202020204" pitchFamily="34" charset="0"/>
              </a:rPr>
              <a:t>(48 -72 hours</a:t>
            </a:r>
            <a:r>
              <a:rPr lang="en-GB" dirty="0" smtClean="0">
                <a:cs typeface="Arial" panose="020B0604020202020204" pitchFamily="34" charset="0"/>
              </a:rPr>
              <a:t>)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Arial" panose="020B0604020202020204" pitchFamily="34" charset="0"/>
              </a:rPr>
              <a:t>The sub-acute, or repair phase </a:t>
            </a:r>
            <a:r>
              <a:rPr lang="en-GB" dirty="0" smtClean="0">
                <a:cs typeface="Arial" panose="020B0604020202020204" pitchFamily="34" charset="0"/>
              </a:rPr>
              <a:t>(up to 14-21 days</a:t>
            </a:r>
            <a:r>
              <a:rPr lang="en-GB" dirty="0" smtClean="0">
                <a:cs typeface="Arial" panose="020B0604020202020204" pitchFamily="34" charset="0"/>
              </a:rPr>
              <a:t>)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Arial" panose="020B0604020202020204" pitchFamily="34" charset="0"/>
              </a:rPr>
              <a:t>The chronic, or remodelling phase </a:t>
            </a:r>
            <a:r>
              <a:rPr lang="en-GB" dirty="0" smtClean="0">
                <a:cs typeface="Arial" panose="020B0604020202020204" pitchFamily="34" charset="0"/>
              </a:rPr>
              <a:t>(21 days </a:t>
            </a:r>
            <a:r>
              <a:rPr lang="en-GB" dirty="0" smtClean="0">
                <a:cs typeface="Arial" panose="020B0604020202020204" pitchFamily="34" charset="0"/>
              </a:rPr>
              <a:t>+)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b="1" dirty="0" smtClean="0"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b="1" dirty="0"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b="1" dirty="0" smtClean="0"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en-GB" sz="1600" b="1" dirty="0" smtClean="0">
                <a:cs typeface="Arial" panose="020B0604020202020204" pitchFamily="34" charset="0"/>
              </a:rPr>
              <a:t>Source: </a:t>
            </a:r>
            <a:r>
              <a:rPr lang="en-GB" sz="1600" dirty="0" smtClean="0">
                <a:cs typeface="Arial" panose="020B0604020202020204" pitchFamily="34" charset="0"/>
              </a:rPr>
              <a:t>Norris, C (2013) </a:t>
            </a:r>
            <a:r>
              <a:rPr lang="en-GB" sz="1600" i="1" dirty="0" smtClean="0">
                <a:cs typeface="Arial" panose="020B0604020202020204" pitchFamily="34" charset="0"/>
              </a:rPr>
              <a:t>Exercise Therapy</a:t>
            </a:r>
            <a:r>
              <a:rPr lang="en-GB" sz="1600" dirty="0" smtClean="0">
                <a:cs typeface="Arial" panose="020B0604020202020204" pitchFamily="34" charset="0"/>
              </a:rPr>
              <a:t>. London. Bloomsbury </a:t>
            </a:r>
            <a:r>
              <a:rPr lang="en-GB" sz="1600" dirty="0" smtClean="0">
                <a:cs typeface="Arial" panose="020B0604020202020204" pitchFamily="34" charset="0"/>
              </a:rPr>
              <a:t>Publishing</a:t>
            </a:r>
            <a:endParaRPr lang="en-GB" sz="1600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8764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Healing phases or stages</a:t>
            </a:r>
          </a:p>
        </p:txBody>
      </p:sp>
    </p:spTree>
    <p:extLst>
      <p:ext uri="{BB962C8B-B14F-4D97-AF65-F5344CB8AC3E}">
        <p14:creationId xmlns:p14="http://schemas.microsoft.com/office/powerpoint/2010/main" val="270406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60120"/>
            <a:ext cx="6768752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Describe </a:t>
            </a:r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the following stages of healing: </a:t>
            </a:r>
            <a:endParaRPr lang="en-GB" dirty="0">
              <a:solidFill>
                <a:srgbClr val="D026AF"/>
              </a:solidFill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Arial" panose="020B0604020202020204" pitchFamily="34" charset="0"/>
              </a:rPr>
              <a:t>The acute, or inflammatory phase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>
                <a:cs typeface="Arial" panose="020B0604020202020204" pitchFamily="34" charset="0"/>
              </a:rPr>
              <a:t>sub-acute, or repair </a:t>
            </a:r>
            <a:r>
              <a:rPr lang="en-GB" dirty="0" smtClean="0">
                <a:cs typeface="Arial" panose="020B0604020202020204" pitchFamily="34" charset="0"/>
              </a:rPr>
              <a:t>phase 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 smtClean="0">
                <a:cs typeface="Arial" panose="020B0604020202020204" pitchFamily="34" charset="0"/>
              </a:rPr>
              <a:t>chronic</a:t>
            </a:r>
            <a:r>
              <a:rPr lang="en-GB" dirty="0">
                <a:cs typeface="Arial" panose="020B0604020202020204" pitchFamily="34" charset="0"/>
              </a:rPr>
              <a:t>, or remodelling </a:t>
            </a:r>
            <a:r>
              <a:rPr lang="en-GB" dirty="0" smtClean="0">
                <a:cs typeface="Arial" panose="020B0604020202020204" pitchFamily="34" charset="0"/>
              </a:rPr>
              <a:t>phase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1643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186534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344816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Tissues </a:t>
            </a:r>
            <a:r>
              <a:rPr lang="en-GB" dirty="0" smtClean="0">
                <a:cs typeface="Arial" pitchFamily="34" charset="0"/>
              </a:rPr>
              <a:t>are damaged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Tissues are reacting to the </a:t>
            </a:r>
            <a:r>
              <a:rPr lang="en-GB" dirty="0">
                <a:cs typeface="Arial" pitchFamily="34" charset="0"/>
              </a:rPr>
              <a:t>damage (muscle, connective tissue, lymphatic and blood capillaries, sensory and motor nerves</a:t>
            </a:r>
            <a:r>
              <a:rPr lang="en-GB" dirty="0" smtClean="0">
                <a:cs typeface="Arial" pitchFamily="34" charset="0"/>
              </a:rPr>
              <a:t>)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>
                <a:cs typeface="Arial" pitchFamily="34" charset="0"/>
              </a:rPr>
              <a:t>Bleeding, swelling, inflammation, heat, </a:t>
            </a:r>
            <a:r>
              <a:rPr lang="en-GB" dirty="0" smtClean="0">
                <a:cs typeface="Arial" pitchFamily="34" charset="0"/>
              </a:rPr>
              <a:t>redness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>
                <a:cs typeface="Arial" pitchFamily="34" charset="0"/>
              </a:rPr>
              <a:t>Aim to reduce any further </a:t>
            </a:r>
            <a:r>
              <a:rPr lang="en-GB" dirty="0" smtClean="0">
                <a:cs typeface="Arial" pitchFamily="34" charset="0"/>
              </a:rPr>
              <a:t>damage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dirty="0">
                <a:cs typeface="Arial" pitchFamily="34" charset="0"/>
              </a:rPr>
              <a:t>Stop activity!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25402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Acute phase</a:t>
            </a:r>
          </a:p>
        </p:txBody>
      </p:sp>
    </p:spTree>
    <p:extLst>
      <p:ext uri="{BB962C8B-B14F-4D97-AF65-F5344CB8AC3E}">
        <p14:creationId xmlns:p14="http://schemas.microsoft.com/office/powerpoint/2010/main" val="238013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82809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Local </a:t>
            </a: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tissues react to the </a:t>
            </a: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damage</a:t>
            </a:r>
            <a:endParaRPr lang="en-GB" dirty="0" smtClean="0">
              <a:solidFill>
                <a:sysClr val="windowText" lastClr="000000"/>
              </a:solidFill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Vasoconstriction - to reduce blood flow and minimise blood </a:t>
            </a: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loss</a:t>
            </a:r>
            <a:endParaRPr lang="en-GB" dirty="0" smtClean="0">
              <a:solidFill>
                <a:sysClr val="windowText" lastClr="000000"/>
              </a:solidFill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ysClr val="windowText" lastClr="000000"/>
                </a:solidFill>
                <a:cs typeface="Arial" panose="020B0604020202020204" pitchFamily="34" charset="0"/>
              </a:rPr>
              <a:t>Reduced blood flow and oxygen to other cells causes </a:t>
            </a: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secondary cell death</a:t>
            </a:r>
            <a:r>
              <a:rPr lang="en-GB" dirty="0" smtClean="0">
                <a:solidFill>
                  <a:sysClr val="windowText" lastClr="000000"/>
                </a:solidFill>
                <a:cs typeface="Arial" panose="020B0604020202020204" pitchFamily="34" charset="0"/>
              </a:rPr>
              <a:t>. </a:t>
            </a:r>
            <a:endParaRPr lang="en-GB" dirty="0">
              <a:solidFill>
                <a:sysClr val="windowText" lastClr="000000"/>
              </a:solidFill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ysClr val="windowText" lastClr="000000"/>
                </a:solidFill>
              </a:rPr>
              <a:t>Platelets activated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- to </a:t>
            </a:r>
            <a:r>
              <a:rPr lang="en-GB" altLang="en-US" dirty="0">
                <a:solidFill>
                  <a:sysClr val="windowText" lastClr="000000"/>
                </a:solidFill>
              </a:rPr>
              <a:t>create a blood clot (</a:t>
            </a:r>
            <a:r>
              <a:rPr lang="en-GB" altLang="en-US" i="1" dirty="0">
                <a:solidFill>
                  <a:sysClr val="windowText" lastClr="000000"/>
                </a:solidFill>
              </a:rPr>
              <a:t>thrombin</a:t>
            </a:r>
            <a:r>
              <a:rPr lang="en-GB" altLang="en-US" dirty="0">
                <a:solidFill>
                  <a:sysClr val="windowText" lastClr="000000"/>
                </a:solidFill>
              </a:rPr>
              <a:t>) to catch debris and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bacteria</a:t>
            </a:r>
            <a:endParaRPr lang="en-GB" altLang="en-US" dirty="0">
              <a:solidFill>
                <a:sysClr val="windowText" lastClr="000000"/>
              </a:solidFill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dirty="0" smtClean="0">
                <a:solidFill>
                  <a:sysClr val="windowText" lastClr="000000"/>
                </a:solidFill>
              </a:rPr>
              <a:t>Histamine release by dying </a:t>
            </a:r>
            <a:r>
              <a:rPr lang="en-GB" altLang="en-US" dirty="0">
                <a:solidFill>
                  <a:sysClr val="windowText" lastClr="000000"/>
                </a:solidFill>
              </a:rPr>
              <a:t>cells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- to </a:t>
            </a:r>
            <a:r>
              <a:rPr lang="en-GB" altLang="en-US" dirty="0">
                <a:solidFill>
                  <a:sysClr val="windowText" lastClr="000000"/>
                </a:solidFill>
              </a:rPr>
              <a:t>dilate the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undamaged blood </a:t>
            </a:r>
            <a:r>
              <a:rPr lang="en-GB" altLang="en-US" dirty="0">
                <a:solidFill>
                  <a:sysClr val="windowText" lastClr="000000"/>
                </a:solidFill>
              </a:rPr>
              <a:t>and lymphatic vessels and increase permeability of cell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membrane</a:t>
            </a:r>
            <a:endParaRPr lang="en-GB" dirty="0" smtClean="0">
              <a:solidFill>
                <a:sysClr val="windowText" lastClr="000000"/>
              </a:solidFill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dirty="0" smtClean="0">
                <a:solidFill>
                  <a:sysClr val="windowText" lastClr="000000"/>
                </a:solidFill>
              </a:rPr>
              <a:t>Muscle </a:t>
            </a:r>
            <a:r>
              <a:rPr lang="en-GB" altLang="en-US" dirty="0">
                <a:solidFill>
                  <a:sysClr val="windowText" lastClr="000000"/>
                </a:solidFill>
              </a:rPr>
              <a:t>spasm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to </a:t>
            </a:r>
            <a:r>
              <a:rPr lang="en-GB" altLang="en-US" dirty="0">
                <a:solidFill>
                  <a:sysClr val="windowText" lastClr="000000"/>
                </a:solidFill>
              </a:rPr>
              <a:t>restrict movement of the local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tissues</a:t>
            </a:r>
            <a:endParaRPr lang="en-GB" altLang="en-US" dirty="0" smtClean="0">
              <a:solidFill>
                <a:sysClr val="windowText" lastClr="000000"/>
              </a:solidFill>
            </a:endParaRPr>
          </a:p>
          <a:p>
            <a:pPr marL="285750" indent="-285750">
              <a:spcAft>
                <a:spcPts val="1800"/>
              </a:spcAft>
              <a:buClr>
                <a:srgbClr val="990099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dirty="0" smtClean="0">
                <a:solidFill>
                  <a:sysClr val="windowText" lastClr="000000"/>
                </a:solidFill>
              </a:rPr>
              <a:t>Lymphocytes directed to injured area to clear </a:t>
            </a:r>
            <a:r>
              <a:rPr lang="en-GB" altLang="en-US" dirty="0" smtClean="0">
                <a:solidFill>
                  <a:sysClr val="windowText" lastClr="000000"/>
                </a:solidFill>
              </a:rPr>
              <a:t>waste</a:t>
            </a:r>
            <a:endParaRPr lang="en-GB" dirty="0" smtClean="0">
              <a:solidFill>
                <a:sysClr val="windowText" lastClr="0000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0581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Tissue response to Injury </a:t>
            </a:r>
          </a:p>
        </p:txBody>
      </p:sp>
    </p:spTree>
    <p:extLst>
      <p:ext uri="{BB962C8B-B14F-4D97-AF65-F5344CB8AC3E}">
        <p14:creationId xmlns:p14="http://schemas.microsoft.com/office/powerpoint/2010/main" val="323927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3051"/>
            <a:ext cx="72008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Acute </a:t>
            </a: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phase</a:t>
            </a: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000000"/>
                </a:solidFill>
                <a:cs typeface="Arial" panose="020B0604020202020204" pitchFamily="34" charset="0"/>
              </a:rPr>
              <a:t>Haemostasis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Protect against further </a:t>
            </a:r>
            <a:r>
              <a:rPr lang="en-GB" sz="1600" dirty="0" smtClean="0">
                <a:cs typeface="Arial" panose="020B0604020202020204" pitchFamily="34" charset="0"/>
              </a:rPr>
              <a:t>injury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000000"/>
                </a:solidFill>
                <a:cs typeface="Arial" panose="020B0604020202020204" pitchFamily="34" charset="0"/>
              </a:rPr>
              <a:t>Immobilise </a:t>
            </a:r>
            <a:r>
              <a:rPr lang="en-GB" sz="1600" dirty="0">
                <a:solidFill>
                  <a:srgbClr val="000000"/>
                </a:solidFill>
                <a:cs typeface="Arial" panose="020B0604020202020204" pitchFamily="34" charset="0"/>
              </a:rPr>
              <a:t>if </a:t>
            </a:r>
            <a:r>
              <a:rPr lang="en-GB" sz="1600" dirty="0" smtClean="0">
                <a:solidFill>
                  <a:srgbClr val="000000"/>
                </a:solidFill>
                <a:cs typeface="Arial" panose="020B0604020202020204" pitchFamily="34" charset="0"/>
              </a:rPr>
              <a:t>necessary</a:t>
            </a:r>
            <a:endParaRPr lang="en-GB" sz="16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Prevent excessive oedema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Pain relief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Reduce swelling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Reduce muscle spasm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Reduce bleeding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Minimise secondary </a:t>
            </a:r>
            <a:r>
              <a:rPr lang="en-GB" sz="1600" dirty="0">
                <a:cs typeface="Arial" panose="020B0604020202020204" pitchFamily="34" charset="0"/>
              </a:rPr>
              <a:t>cell </a:t>
            </a:r>
            <a:r>
              <a:rPr lang="en-GB" sz="1600" dirty="0" smtClean="0">
                <a:cs typeface="Arial" panose="020B0604020202020204" pitchFamily="34" charset="0"/>
              </a:rPr>
              <a:t>death</a:t>
            </a:r>
            <a:endParaRPr lang="en-GB" sz="1600" dirty="0" smtClean="0"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48064" y="2276872"/>
            <a:ext cx="2818960" cy="1920526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en-GB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GB" b="1" u="sng" dirty="0" smtClean="0">
                <a:solidFill>
                  <a:srgbClr val="D026AF"/>
                </a:solidFill>
                <a:cs typeface="Arial" panose="020B0604020202020204" pitchFamily="34" charset="0"/>
              </a:rPr>
              <a:t>Please note:</a:t>
            </a:r>
          </a:p>
          <a:p>
            <a:pPr algn="ctr">
              <a:spcBef>
                <a:spcPct val="20000"/>
              </a:spcBef>
              <a:defRPr/>
            </a:pP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Injuries in the ACUTE stage are </a:t>
            </a:r>
            <a:r>
              <a:rPr lang="en-GB" b="1" dirty="0" smtClean="0">
                <a:solidFill>
                  <a:srgbClr val="D026AF"/>
                </a:solidFill>
                <a:cs typeface="Arial" panose="020B0604020202020204" pitchFamily="34" charset="0"/>
              </a:rPr>
              <a:t>contra-indicated</a:t>
            </a: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 </a:t>
            </a: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and require referral.</a:t>
            </a:r>
          </a:p>
          <a:p>
            <a:pPr algn="ctr">
              <a:spcBef>
                <a:spcPct val="20000"/>
              </a:spcBef>
              <a:defRPr/>
            </a:pPr>
            <a:endParaRPr lang="en-GB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285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Treatment aims </a:t>
            </a:r>
          </a:p>
        </p:txBody>
      </p:sp>
    </p:spTree>
    <p:extLst>
      <p:ext uri="{BB962C8B-B14F-4D97-AF65-F5344CB8AC3E}">
        <p14:creationId xmlns:p14="http://schemas.microsoft.com/office/powerpoint/2010/main" val="382683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2733" y="1484784"/>
            <a:ext cx="11521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D026AF"/>
                </a:solidFill>
                <a:cs typeface="Arial" panose="020B0604020202020204" pitchFamily="34" charset="0"/>
              </a:rPr>
              <a:t>P</a:t>
            </a:r>
          </a:p>
          <a:p>
            <a:pPr algn="ctr"/>
            <a:r>
              <a:rPr lang="en-GB" sz="4800" dirty="0" smtClean="0">
                <a:solidFill>
                  <a:srgbClr val="D026AF"/>
                </a:solidFill>
                <a:cs typeface="Arial" panose="020B0604020202020204" pitchFamily="34" charset="0"/>
              </a:rPr>
              <a:t>R</a:t>
            </a:r>
          </a:p>
          <a:p>
            <a:pPr algn="ctr"/>
            <a:r>
              <a:rPr lang="en-GB" sz="4800" dirty="0" smtClean="0">
                <a:solidFill>
                  <a:srgbClr val="D026AF"/>
                </a:solidFill>
                <a:cs typeface="Arial" panose="020B0604020202020204" pitchFamily="34" charset="0"/>
              </a:rPr>
              <a:t>I</a:t>
            </a:r>
          </a:p>
          <a:p>
            <a:pPr algn="ctr"/>
            <a:r>
              <a:rPr lang="en-GB" sz="4800" dirty="0" smtClean="0">
                <a:solidFill>
                  <a:srgbClr val="D026AF"/>
                </a:solidFill>
                <a:cs typeface="Arial" panose="020B0604020202020204" pitchFamily="34" charset="0"/>
              </a:rPr>
              <a:t>C</a:t>
            </a:r>
          </a:p>
          <a:p>
            <a:pPr algn="ctr"/>
            <a:r>
              <a:rPr lang="en-GB" sz="4800" dirty="0">
                <a:solidFill>
                  <a:srgbClr val="D026AF"/>
                </a:solidFill>
                <a:cs typeface="Arial" panose="020B0604020202020204" pitchFamily="34" charset="0"/>
              </a:rPr>
              <a:t>E</a:t>
            </a:r>
          </a:p>
        </p:txBody>
      </p:sp>
      <p:sp>
        <p:nvSpPr>
          <p:cNvPr id="3" name="Rectangle 2"/>
          <p:cNvSpPr/>
          <p:nvPr/>
        </p:nvSpPr>
        <p:spPr>
          <a:xfrm>
            <a:off x="1979712" y="1801624"/>
            <a:ext cx="3600400" cy="3185487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P</a:t>
            </a:r>
            <a:r>
              <a:rPr lang="en-GB" altLang="en-US" dirty="0" smtClean="0"/>
              <a:t>rotect</a:t>
            </a:r>
            <a:endParaRPr lang="en-GB" altLang="en-US" dirty="0" smtClean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rgbClr val="000000"/>
                </a:solidFill>
              </a:rPr>
              <a:t>Referral for diagnosis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rgbClr val="000000"/>
                </a:solidFill>
              </a:rPr>
              <a:t>Support injured limb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rgbClr val="000000"/>
                </a:solidFill>
              </a:rPr>
              <a:t>First </a:t>
            </a:r>
            <a:r>
              <a:rPr lang="en-GB" sz="1600" dirty="0" smtClean="0">
                <a:solidFill>
                  <a:srgbClr val="000000"/>
                </a:solidFill>
              </a:rPr>
              <a:t>aid</a:t>
            </a:r>
            <a:endParaRPr lang="en-GB" altLang="en-US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R</a:t>
            </a:r>
            <a:r>
              <a:rPr lang="en-GB" altLang="en-US" dirty="0" smtClean="0"/>
              <a:t>est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I</a:t>
            </a:r>
            <a:r>
              <a:rPr lang="en-GB" altLang="en-US" dirty="0" smtClean="0"/>
              <a:t>ce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C</a:t>
            </a:r>
            <a:r>
              <a:rPr lang="en-GB" altLang="en-US" dirty="0" smtClean="0"/>
              <a:t>ompress</a:t>
            </a:r>
            <a:endParaRPr lang="en-GB" altLang="en-US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E</a:t>
            </a:r>
            <a:r>
              <a:rPr lang="en-GB" altLang="en-US" dirty="0" smtClean="0"/>
              <a:t>levate</a:t>
            </a:r>
            <a:endParaRPr lang="en-GB" dirty="0" smtClean="0">
              <a:solidFill>
                <a:srgbClr val="00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Mobilise </a:t>
            </a:r>
            <a:r>
              <a:rPr lang="en-GB" dirty="0">
                <a:solidFill>
                  <a:srgbClr val="000000"/>
                </a:solidFill>
              </a:rPr>
              <a:t>within </a:t>
            </a:r>
            <a:r>
              <a:rPr lang="en-GB" dirty="0" smtClean="0">
                <a:solidFill>
                  <a:srgbClr val="000000"/>
                </a:solidFill>
              </a:rPr>
              <a:t>pain free </a:t>
            </a:r>
            <a:r>
              <a:rPr lang="en-GB" dirty="0" smtClean="0">
                <a:solidFill>
                  <a:srgbClr val="000000"/>
                </a:solidFill>
              </a:rPr>
              <a:t>range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5536905"/>
            <a:ext cx="6912768" cy="369332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buClr>
                <a:schemeClr val="tx1"/>
              </a:buClr>
            </a:pPr>
            <a:r>
              <a:rPr lang="en-GB" altLang="en-US" dirty="0">
                <a:solidFill>
                  <a:srgbClr val="D026AF"/>
                </a:solidFill>
              </a:rPr>
              <a:t>O</a:t>
            </a:r>
            <a:r>
              <a:rPr lang="en-GB" altLang="en-US" dirty="0" smtClean="0">
                <a:solidFill>
                  <a:srgbClr val="D026AF"/>
                </a:solidFill>
              </a:rPr>
              <a:t>nly </a:t>
            </a:r>
            <a:r>
              <a:rPr lang="en-GB" altLang="en-US" b="1" dirty="0">
                <a:solidFill>
                  <a:srgbClr val="D026AF"/>
                </a:solidFill>
              </a:rPr>
              <a:t>cold therapy </a:t>
            </a:r>
            <a:r>
              <a:rPr lang="en-GB" altLang="en-US" dirty="0" smtClean="0">
                <a:solidFill>
                  <a:srgbClr val="D026AF"/>
                </a:solidFill>
              </a:rPr>
              <a:t>during the </a:t>
            </a:r>
            <a:r>
              <a:rPr lang="en-GB" altLang="en-US" dirty="0">
                <a:solidFill>
                  <a:srgbClr val="D026AF"/>
                </a:solidFill>
              </a:rPr>
              <a:t>acute stage to limit blood flow to the </a:t>
            </a:r>
            <a:r>
              <a:rPr lang="en-GB" altLang="en-US" dirty="0" smtClean="0">
                <a:solidFill>
                  <a:srgbClr val="D026AF"/>
                </a:solidFill>
              </a:rPr>
              <a:t>area</a:t>
            </a:r>
            <a:r>
              <a:rPr lang="en-GB" altLang="en-US" dirty="0">
                <a:solidFill>
                  <a:srgbClr val="D026AF"/>
                </a:solidFill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611560" y="908720"/>
            <a:ext cx="4799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Acute phase  treatment </a:t>
            </a:r>
          </a:p>
        </p:txBody>
      </p:sp>
    </p:spTree>
    <p:extLst>
      <p:ext uri="{BB962C8B-B14F-4D97-AF65-F5344CB8AC3E}">
        <p14:creationId xmlns:p14="http://schemas.microsoft.com/office/powerpoint/2010/main" val="17078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80648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  <a:buClr>
                <a:srgbClr val="990099"/>
              </a:buClr>
              <a:defRPr/>
            </a:pPr>
            <a:r>
              <a:rPr lang="en-GB" dirty="0" smtClean="0">
                <a:cs typeface="Arial" panose="020B0604020202020204" pitchFamily="34" charset="0"/>
              </a:rPr>
              <a:t>When </a:t>
            </a:r>
            <a:r>
              <a:rPr lang="en-GB" dirty="0" smtClean="0">
                <a:cs typeface="Arial" panose="020B0604020202020204" pitchFamily="34" charset="0"/>
              </a:rPr>
              <a:t>healing tissues begin to form and there is no further bleeding or swelling</a:t>
            </a:r>
            <a:r>
              <a:rPr lang="en-GB" dirty="0" smtClean="0">
                <a:cs typeface="Arial" panose="020B0604020202020204" pitchFamily="34" charset="0"/>
              </a:rPr>
              <a:t>.</a:t>
            </a:r>
          </a:p>
          <a:p>
            <a:pPr>
              <a:spcBef>
                <a:spcPct val="20000"/>
              </a:spcBef>
              <a:buClr>
                <a:srgbClr val="990099"/>
              </a:buClr>
              <a:defRPr/>
            </a:pP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Tissue regrowth around the area</a:t>
            </a:r>
          </a:p>
          <a:p>
            <a:pPr marL="800100" lvl="1" indent="-342900"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Collagen fibres are laid down</a:t>
            </a:r>
            <a:r>
              <a:rPr lang="en-GB" sz="1600" dirty="0">
                <a:cs typeface="Arial" panose="020B0604020202020204" pitchFamily="34" charset="0"/>
              </a:rPr>
              <a:t> </a:t>
            </a:r>
            <a:r>
              <a:rPr lang="en-GB" sz="1600" dirty="0" smtClean="0">
                <a:cs typeface="Arial" panose="020B0604020202020204" pitchFamily="34" charset="0"/>
              </a:rPr>
              <a:t>to form scar tissue </a:t>
            </a:r>
          </a:p>
          <a:p>
            <a:pPr marL="342900" indent="-34290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>
                <a:cs typeface="Arial" panose="020B0604020202020204" pitchFamily="34" charset="0"/>
              </a:rPr>
              <a:t>New lymphatic </a:t>
            </a:r>
            <a:r>
              <a:rPr lang="en-US" dirty="0" smtClean="0">
                <a:cs typeface="Arial" panose="020B0604020202020204" pitchFamily="34" charset="0"/>
              </a:rPr>
              <a:t>and blood vessels </a:t>
            </a:r>
            <a:r>
              <a:rPr lang="en-US" dirty="0" smtClean="0">
                <a:cs typeface="Arial" panose="020B0604020202020204" pitchFamily="34" charset="0"/>
              </a:rPr>
              <a:t>form</a:t>
            </a:r>
            <a:endParaRPr lang="en-US" dirty="0" smtClean="0"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cs typeface="Arial" panose="020B0604020202020204" pitchFamily="34" charset="0"/>
              </a:rPr>
              <a:t>Blood </a:t>
            </a:r>
            <a:r>
              <a:rPr lang="en-US" dirty="0">
                <a:cs typeface="Arial" panose="020B0604020202020204" pitchFamily="34" charset="0"/>
              </a:rPr>
              <a:t>vessels </a:t>
            </a:r>
            <a:r>
              <a:rPr lang="en-US" dirty="0">
                <a:cs typeface="Arial" panose="020B0604020202020204" pitchFamily="34" charset="0"/>
              </a:rPr>
              <a:t>-</a:t>
            </a:r>
            <a:r>
              <a:rPr lang="en-US" dirty="0" smtClean="0">
                <a:cs typeface="Arial" panose="020B0604020202020204" pitchFamily="34" charset="0"/>
              </a:rPr>
              <a:t> </a:t>
            </a:r>
            <a:r>
              <a:rPr lang="en-US" dirty="0" smtClean="0">
                <a:cs typeface="Arial" panose="020B0604020202020204" pitchFamily="34" charset="0"/>
              </a:rPr>
              <a:t>to deliver oxygen </a:t>
            </a:r>
            <a:r>
              <a:rPr lang="en-US" dirty="0">
                <a:cs typeface="Arial" panose="020B0604020202020204" pitchFamily="34" charset="0"/>
              </a:rPr>
              <a:t>and nutrients </a:t>
            </a:r>
            <a:r>
              <a:rPr lang="en-US" dirty="0" smtClean="0">
                <a:cs typeface="Arial" panose="020B0604020202020204" pitchFamily="34" charset="0"/>
              </a:rPr>
              <a:t>to aid </a:t>
            </a:r>
            <a:r>
              <a:rPr lang="en-US" dirty="0" smtClean="0">
                <a:cs typeface="Arial" panose="020B0604020202020204" pitchFamily="34" charset="0"/>
              </a:rPr>
              <a:t>healing</a:t>
            </a:r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dirty="0">
                <a:cs typeface="Arial" panose="020B0604020202020204" pitchFamily="34" charset="0"/>
              </a:rPr>
              <a:t>Lymphatic vessels - </a:t>
            </a:r>
            <a:r>
              <a:rPr lang="en-US" dirty="0" smtClean="0">
                <a:cs typeface="Arial" panose="020B0604020202020204" pitchFamily="34" charset="0"/>
              </a:rPr>
              <a:t>drainage </a:t>
            </a:r>
            <a:r>
              <a:rPr lang="en-US" dirty="0">
                <a:cs typeface="Arial" panose="020B0604020202020204" pitchFamily="34" charset="0"/>
              </a:rPr>
              <a:t>system, to reduce </a:t>
            </a:r>
            <a:r>
              <a:rPr lang="en-US" dirty="0" err="1" smtClean="0">
                <a:cs typeface="Arial" panose="020B0604020202020204" pitchFamily="34" charset="0"/>
              </a:rPr>
              <a:t>oedema</a:t>
            </a:r>
            <a:endParaRPr lang="en-GB" dirty="0" smtClean="0"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3064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Sub acute phase</a:t>
            </a:r>
          </a:p>
        </p:txBody>
      </p:sp>
    </p:spTree>
    <p:extLst>
      <p:ext uri="{BB962C8B-B14F-4D97-AF65-F5344CB8AC3E}">
        <p14:creationId xmlns:p14="http://schemas.microsoft.com/office/powerpoint/2010/main" val="151702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70485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Collagen </a:t>
            </a:r>
            <a:r>
              <a:rPr lang="en-GB" dirty="0" smtClean="0">
                <a:cs typeface="Arial" panose="020B0604020202020204" pitchFamily="34" charset="0"/>
              </a:rPr>
              <a:t>fibres are orientated along lines of </a:t>
            </a:r>
            <a:r>
              <a:rPr lang="en-GB" dirty="0" smtClean="0">
                <a:cs typeface="Arial" panose="020B0604020202020204" pitchFamily="34" charset="0"/>
              </a:rPr>
              <a:t>stress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Haphazard, disorganised formation of fibres can lead to suboptimal </a:t>
            </a:r>
            <a:r>
              <a:rPr lang="en-GB" dirty="0" smtClean="0">
                <a:cs typeface="Arial" panose="020B0604020202020204" pitchFamily="34" charset="0"/>
              </a:rPr>
              <a:t>repair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Tissues must align with original tissue for optimal </a:t>
            </a:r>
            <a:r>
              <a:rPr lang="en-GB" dirty="0" smtClean="0">
                <a:cs typeface="Arial" panose="020B0604020202020204" pitchFamily="34" charset="0"/>
              </a:rPr>
              <a:t>functioning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Tissues have to be stressed slightly to enable this – progressive movement and exercise at the correct level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(Davis’s law</a:t>
            </a:r>
            <a:r>
              <a:rPr lang="en-GB" dirty="0" smtClean="0">
                <a:cs typeface="Arial" panose="020B0604020202020204" pitchFamily="34" charset="0"/>
              </a:rPr>
              <a:t>)</a:t>
            </a:r>
            <a:endParaRPr lang="en-GB" dirty="0" smtClean="0"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22129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Scar tissue</a:t>
            </a:r>
          </a:p>
        </p:txBody>
      </p:sp>
    </p:spTree>
    <p:extLst>
      <p:ext uri="{BB962C8B-B14F-4D97-AF65-F5344CB8AC3E}">
        <p14:creationId xmlns:p14="http://schemas.microsoft.com/office/powerpoint/2010/main" val="133701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676875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990099"/>
              </a:buClr>
            </a:pPr>
            <a:r>
              <a:rPr lang="en-GB" altLang="en-US" dirty="0" smtClean="0">
                <a:solidFill>
                  <a:srgbClr val="D026AF"/>
                </a:solidFill>
              </a:rPr>
              <a:t>Sub-acute stage</a:t>
            </a:r>
            <a:endParaRPr lang="en-GB" altLang="en-US" dirty="0">
              <a:solidFill>
                <a:srgbClr val="D026A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000000"/>
                </a:solidFill>
              </a:rPr>
              <a:t>To improve proprioception and restore neurological function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</a:rPr>
              <a:t>T</a:t>
            </a:r>
            <a:r>
              <a:rPr lang="en-GB" sz="1600" dirty="0" smtClean="0">
                <a:solidFill>
                  <a:srgbClr val="000000"/>
                </a:solidFill>
              </a:rPr>
              <a:t>o increase ROM and flexibility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reduce pain 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improve mobility and restore range of motion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restore strength 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improve blood </a:t>
            </a:r>
            <a:r>
              <a:rPr lang="en-GB" altLang="en-US" sz="1600" dirty="0"/>
              <a:t>flow to damaged </a:t>
            </a:r>
            <a:r>
              <a:rPr lang="en-GB" altLang="en-US" sz="1600" dirty="0" smtClean="0"/>
              <a:t>tissues</a:t>
            </a:r>
            <a:endParaRPr lang="en-GB" altLang="en-US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minimise scar </a:t>
            </a:r>
            <a:r>
              <a:rPr lang="en-GB" altLang="en-US" sz="1600" dirty="0"/>
              <a:t>tissue </a:t>
            </a:r>
            <a:r>
              <a:rPr lang="en-GB" altLang="en-US" sz="1600" dirty="0" smtClean="0"/>
              <a:t>formation</a:t>
            </a:r>
            <a:endParaRPr lang="en-GB" altLang="en-US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encourage blood flow and lymphatic </a:t>
            </a:r>
            <a:r>
              <a:rPr lang="en-GB" altLang="en-US" sz="1600" dirty="0" smtClean="0"/>
              <a:t>drainage </a:t>
            </a:r>
            <a:endParaRPr lang="en-GB" alt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2202412" y="5079092"/>
            <a:ext cx="4688837" cy="646331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buClr>
                <a:srgbClr val="990099"/>
              </a:buClr>
            </a:pPr>
            <a:r>
              <a:rPr lang="en-GB" altLang="en-US" dirty="0">
                <a:solidFill>
                  <a:srgbClr val="D026AF"/>
                </a:solidFill>
              </a:rPr>
              <a:t>F</a:t>
            </a:r>
            <a:r>
              <a:rPr lang="en-GB" altLang="en-US" dirty="0" smtClean="0">
                <a:solidFill>
                  <a:srgbClr val="D026AF"/>
                </a:solidFill>
              </a:rPr>
              <a:t>ormation </a:t>
            </a:r>
            <a:r>
              <a:rPr lang="en-GB" altLang="en-US" dirty="0">
                <a:solidFill>
                  <a:srgbClr val="D026AF"/>
                </a:solidFill>
              </a:rPr>
              <a:t>of collagen fibres can be </a:t>
            </a:r>
            <a:r>
              <a:rPr lang="en-GB" altLang="en-US" dirty="0" smtClean="0">
                <a:solidFill>
                  <a:srgbClr val="D026AF"/>
                </a:solidFill>
              </a:rPr>
              <a:t>manipulated to </a:t>
            </a:r>
            <a:r>
              <a:rPr lang="en-GB" altLang="en-US" dirty="0">
                <a:solidFill>
                  <a:srgbClr val="D026AF"/>
                </a:solidFill>
              </a:rPr>
              <a:t>optimise scar tissue formation.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181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Treatment aims</a:t>
            </a:r>
          </a:p>
        </p:txBody>
      </p:sp>
    </p:spTree>
    <p:extLst>
      <p:ext uri="{BB962C8B-B14F-4D97-AF65-F5344CB8AC3E}">
        <p14:creationId xmlns:p14="http://schemas.microsoft.com/office/powerpoint/2010/main" val="324331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1561388"/>
            <a:ext cx="68945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cs typeface="Arial" panose="020B0604020202020204" pitchFamily="34" charset="0"/>
              </a:rPr>
              <a:t>Massage – some techniques – to client </a:t>
            </a:r>
            <a:r>
              <a:rPr lang="en-GB" dirty="0" smtClean="0">
                <a:solidFill>
                  <a:srgbClr val="000000"/>
                </a:solidFill>
                <a:cs typeface="Arial" panose="020B0604020202020204" pitchFamily="34" charset="0"/>
              </a:rPr>
              <a:t>tolerance</a:t>
            </a:r>
            <a:endParaRPr lang="en-GB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cs typeface="Arial" panose="020B0604020202020204" pitchFamily="34" charset="0"/>
              </a:rPr>
              <a:t>Mobilisation </a:t>
            </a:r>
            <a:r>
              <a:rPr lang="en-GB" dirty="0" smtClean="0">
                <a:solidFill>
                  <a:srgbClr val="000000"/>
                </a:solidFill>
                <a:cs typeface="Arial" panose="020B0604020202020204" pitchFamily="34" charset="0"/>
              </a:rPr>
              <a:t>techniques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cs typeface="Arial" panose="020B0604020202020204" pitchFamily="34" charset="0"/>
              </a:rPr>
              <a:t>Heat</a:t>
            </a:r>
            <a:endParaRPr lang="en-GB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Ice</a:t>
            </a: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Gentle </a:t>
            </a:r>
            <a:r>
              <a:rPr lang="en-GB" dirty="0" smtClean="0">
                <a:cs typeface="Arial" panose="020B0604020202020204" pitchFamily="34" charset="0"/>
              </a:rPr>
              <a:t>stretching</a:t>
            </a: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Muscle </a:t>
            </a:r>
            <a:r>
              <a:rPr lang="en-GB" dirty="0">
                <a:cs typeface="Arial" panose="020B0604020202020204" pitchFamily="34" charset="0"/>
              </a:rPr>
              <a:t>Energy </a:t>
            </a:r>
            <a:r>
              <a:rPr lang="en-GB" dirty="0" smtClean="0">
                <a:cs typeface="Arial" panose="020B0604020202020204" pitchFamily="34" charset="0"/>
              </a:rPr>
              <a:t>Techniques</a:t>
            </a:r>
            <a:endParaRPr lang="en-GB" dirty="0" smtClean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Prescribed medications (NSAIDS</a:t>
            </a:r>
            <a:r>
              <a:rPr lang="en-GB" dirty="0" smtClean="0">
                <a:cs typeface="Arial" panose="020B0604020202020204" pitchFamily="34" charset="0"/>
              </a:rPr>
              <a:t>)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5602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Sub-acute phase  </a:t>
            </a:r>
            <a:r>
              <a:rPr lang="en-GB" sz="3600" b="1" dirty="0" smtClean="0">
                <a:cs typeface="Arial" pitchFamily="34" charset="0"/>
              </a:rPr>
              <a:t>treatment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62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1555051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tx1"/>
              </a:buClr>
              <a:buFont typeface="+mj-lt"/>
              <a:buAutoNum type="arabicPeriod"/>
            </a:pPr>
            <a:r>
              <a:rPr lang="en-GB" altLang="en-US" dirty="0" smtClean="0">
                <a:solidFill>
                  <a:srgbClr val="D026AF"/>
                </a:solidFill>
              </a:rPr>
              <a:t>Passive</a:t>
            </a:r>
            <a:r>
              <a:rPr lang="en-GB" altLang="en-US" dirty="0" smtClean="0"/>
              <a:t> </a:t>
            </a:r>
            <a:r>
              <a:rPr lang="en-GB" altLang="en-US" dirty="0" smtClean="0"/>
              <a:t>- </a:t>
            </a:r>
            <a:r>
              <a:rPr lang="en-GB" altLang="en-US" dirty="0" smtClean="0"/>
              <a:t>the therapist physically </a:t>
            </a:r>
            <a:r>
              <a:rPr lang="en-GB" altLang="en-US" dirty="0"/>
              <a:t>assists the client </a:t>
            </a:r>
            <a:r>
              <a:rPr lang="en-GB" altLang="en-US" dirty="0" smtClean="0"/>
              <a:t>to move injured </a:t>
            </a:r>
            <a:r>
              <a:rPr lang="en-GB" altLang="en-US" dirty="0" smtClean="0"/>
              <a:t>limb</a:t>
            </a:r>
            <a:endParaRPr lang="en-GB" altLang="en-US" dirty="0"/>
          </a:p>
          <a:p>
            <a:pPr marL="342900" indent="-342900">
              <a:buClr>
                <a:schemeClr val="tx1"/>
              </a:buClr>
              <a:buFont typeface="+mj-lt"/>
              <a:buAutoNum type="arabicPeriod"/>
            </a:pPr>
            <a:endParaRPr lang="en-GB" altLang="en-US" dirty="0"/>
          </a:p>
          <a:p>
            <a:pPr marL="342900" indent="-342900">
              <a:buClr>
                <a:schemeClr val="tx1"/>
              </a:buClr>
              <a:buFont typeface="+mj-lt"/>
              <a:buAutoNum type="arabicPeriod"/>
            </a:pPr>
            <a:r>
              <a:rPr lang="en-GB" altLang="en-US" dirty="0" smtClean="0">
                <a:solidFill>
                  <a:srgbClr val="D026AF"/>
                </a:solidFill>
              </a:rPr>
              <a:t>Active assisted </a:t>
            </a:r>
            <a:r>
              <a:rPr lang="en-GB" altLang="en-US" dirty="0" smtClean="0"/>
              <a:t>- the </a:t>
            </a:r>
            <a:r>
              <a:rPr lang="en-GB" altLang="en-US" dirty="0"/>
              <a:t>client </a:t>
            </a:r>
            <a:r>
              <a:rPr lang="en-GB" altLang="en-US" dirty="0" smtClean="0"/>
              <a:t>actively moves the affected limb with the aid of an external </a:t>
            </a:r>
            <a:r>
              <a:rPr lang="en-GB" altLang="en-US" dirty="0" smtClean="0"/>
              <a:t>support/aid</a:t>
            </a:r>
            <a:endParaRPr lang="en-GB" altLang="en-US" dirty="0" smtClean="0"/>
          </a:p>
          <a:p>
            <a:pPr marL="342900" indent="-342900">
              <a:buClr>
                <a:schemeClr val="tx1"/>
              </a:buClr>
              <a:buFont typeface="+mj-lt"/>
              <a:buAutoNum type="arabicPeriod"/>
            </a:pPr>
            <a:endParaRPr lang="en-GB" altLang="en-US" dirty="0"/>
          </a:p>
          <a:p>
            <a:pPr marL="342900" indent="-342900">
              <a:buClr>
                <a:schemeClr val="tx1"/>
              </a:buClr>
              <a:buFont typeface="+mj-lt"/>
              <a:buAutoNum type="arabicPeriod"/>
            </a:pPr>
            <a:r>
              <a:rPr lang="en-GB" altLang="en-US" dirty="0" smtClean="0">
                <a:solidFill>
                  <a:srgbClr val="D026AF"/>
                </a:solidFill>
              </a:rPr>
              <a:t>Active</a:t>
            </a:r>
            <a:r>
              <a:rPr lang="en-GB" altLang="en-US" dirty="0" smtClean="0"/>
              <a:t> </a:t>
            </a:r>
            <a:r>
              <a:rPr lang="en-GB" altLang="en-US" dirty="0" smtClean="0"/>
              <a:t>- </a:t>
            </a:r>
            <a:r>
              <a:rPr lang="en-GB" altLang="en-US" dirty="0" smtClean="0"/>
              <a:t>the client moves the affected limb using a non-weight </a:t>
            </a:r>
            <a:r>
              <a:rPr lang="en-GB" altLang="en-US" dirty="0"/>
              <a:t>bearing </a:t>
            </a:r>
            <a:r>
              <a:rPr lang="en-GB" altLang="en-US" dirty="0" smtClean="0"/>
              <a:t>exercise </a:t>
            </a:r>
            <a:r>
              <a:rPr lang="en-GB" altLang="en-US" dirty="0" smtClean="0"/>
              <a:t>- </a:t>
            </a:r>
            <a:r>
              <a:rPr lang="en-GB" altLang="en-US" dirty="0" smtClean="0"/>
              <a:t>pain free and tolerable range</a:t>
            </a:r>
            <a:endParaRPr lang="en-GB" altLang="en-US" dirty="0"/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44043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Mobilisation methods</a:t>
            </a:r>
          </a:p>
        </p:txBody>
      </p:sp>
    </p:spTree>
    <p:extLst>
      <p:ext uri="{BB962C8B-B14F-4D97-AF65-F5344CB8AC3E}">
        <p14:creationId xmlns:p14="http://schemas.microsoft.com/office/powerpoint/2010/main" val="204714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24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Scar </a:t>
            </a:r>
            <a:r>
              <a:rPr lang="en-GB" dirty="0" smtClean="0">
                <a:cs typeface="Arial" panose="020B0604020202020204" pitchFamily="34" charset="0"/>
              </a:rPr>
              <a:t>tissue contracts and strengthens at injury </a:t>
            </a:r>
            <a:r>
              <a:rPr lang="en-GB" dirty="0" smtClean="0">
                <a:cs typeface="Arial" panose="020B0604020202020204" pitchFamily="34" charset="0"/>
              </a:rPr>
              <a:t>site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24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Progressive movement and exercise essential to provide stress to tissue and enable functional </a:t>
            </a:r>
            <a:r>
              <a:rPr lang="en-GB" dirty="0" smtClean="0">
                <a:cs typeface="Arial" panose="020B0604020202020204" pitchFamily="34" charset="0"/>
              </a:rPr>
              <a:t>healing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24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Graded rehabilitation specific to the damaged </a:t>
            </a:r>
            <a:r>
              <a:rPr lang="en-GB" dirty="0" smtClean="0">
                <a:cs typeface="Arial" panose="020B0604020202020204" pitchFamily="34" charset="0"/>
              </a:rPr>
              <a:t>structure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spcAft>
                <a:spcPts val="240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Tissue can be virtually healed and pain free, but is susceptible to further injury, if stress excessive (e.g. sport)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28848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Chronic phase</a:t>
            </a:r>
          </a:p>
        </p:txBody>
      </p:sp>
    </p:spTree>
    <p:extLst>
      <p:ext uri="{BB962C8B-B14F-4D97-AF65-F5344CB8AC3E}">
        <p14:creationId xmlns:p14="http://schemas.microsoft.com/office/powerpoint/2010/main" val="206240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920880" cy="391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Chronic </a:t>
            </a:r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phase</a:t>
            </a:r>
          </a:p>
          <a:p>
            <a: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To </a:t>
            </a:r>
            <a:r>
              <a:rPr lang="en-GB" sz="1600" dirty="0" smtClean="0">
                <a:cs typeface="Arial" panose="020B0604020202020204" pitchFamily="34" charset="0"/>
              </a:rPr>
              <a:t>restore </a:t>
            </a:r>
            <a:r>
              <a:rPr lang="en-GB" sz="1600" dirty="0" smtClean="0">
                <a:solidFill>
                  <a:srgbClr val="000000"/>
                </a:solidFill>
              </a:rPr>
              <a:t>functional capabilities of </a:t>
            </a:r>
            <a:r>
              <a:rPr lang="en-GB" sz="1600" dirty="0">
                <a:solidFill>
                  <a:srgbClr val="000000"/>
                </a:solidFill>
              </a:rPr>
              <a:t>ligaments, tendons, muscles and </a:t>
            </a:r>
            <a:r>
              <a:rPr lang="en-GB" sz="1600" dirty="0" smtClean="0">
                <a:solidFill>
                  <a:srgbClr val="000000"/>
                </a:solidFill>
              </a:rPr>
              <a:t>other tissues</a:t>
            </a: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solidFill>
                  <a:srgbClr val="000000"/>
                </a:solidFill>
              </a:rPr>
              <a:t>To facilitate maturation </a:t>
            </a:r>
            <a:r>
              <a:rPr lang="en-GB" sz="1600" dirty="0">
                <a:solidFill>
                  <a:srgbClr val="000000"/>
                </a:solidFill>
              </a:rPr>
              <a:t>of </a:t>
            </a:r>
            <a:r>
              <a:rPr lang="en-GB" sz="1600" dirty="0" smtClean="0">
                <a:solidFill>
                  <a:srgbClr val="000000"/>
                </a:solidFill>
              </a:rPr>
              <a:t>collagen</a:t>
            </a: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solidFill>
                  <a:srgbClr val="000000"/>
                </a:solidFill>
              </a:rPr>
              <a:t>To reduce </a:t>
            </a:r>
            <a:r>
              <a:rPr lang="en-GB" sz="1600" dirty="0" smtClean="0">
                <a:solidFill>
                  <a:srgbClr val="000000"/>
                </a:solidFill>
              </a:rPr>
              <a:t>adhesions</a:t>
            </a:r>
            <a:endParaRPr lang="en-GB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To regain and improve mobility and </a:t>
            </a:r>
            <a:r>
              <a:rPr lang="en-GB" sz="1600" dirty="0" smtClean="0">
                <a:cs typeface="Arial" panose="020B0604020202020204" pitchFamily="34" charset="0"/>
              </a:rPr>
              <a:t>flexibility</a:t>
            </a:r>
            <a:endParaRPr lang="en-GB" sz="1600" dirty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cs typeface="Arial" panose="020B0604020202020204" pitchFamily="34" charset="0"/>
              </a:rPr>
              <a:t>T</a:t>
            </a:r>
            <a:r>
              <a:rPr lang="en-GB" sz="1600" dirty="0" smtClean="0">
                <a:cs typeface="Arial" panose="020B0604020202020204" pitchFamily="34" charset="0"/>
              </a:rPr>
              <a:t>o improve </a:t>
            </a:r>
            <a:r>
              <a:rPr lang="en-GB" sz="1600" dirty="0" smtClean="0">
                <a:cs typeface="Arial" panose="020B0604020202020204" pitchFamily="34" charset="0"/>
              </a:rPr>
              <a:t>proprioception</a:t>
            </a:r>
            <a:endParaRPr lang="en-GB" sz="1600" dirty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To regain </a:t>
            </a:r>
            <a:r>
              <a:rPr lang="en-GB" sz="1600" dirty="0" smtClean="0">
                <a:cs typeface="Arial" panose="020B0604020202020204" pitchFamily="34" charset="0"/>
              </a:rPr>
              <a:t>strength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To facilitate sports specific </a:t>
            </a:r>
            <a:r>
              <a:rPr lang="en-GB" sz="1600" dirty="0" smtClean="0">
                <a:cs typeface="Arial" panose="020B0604020202020204" pitchFamily="34" charset="0"/>
              </a:rPr>
              <a:t>function</a:t>
            </a:r>
            <a:endParaRPr lang="en-GB" sz="1600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28848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Chronic phase</a:t>
            </a:r>
          </a:p>
        </p:txBody>
      </p:sp>
    </p:spTree>
    <p:extLst>
      <p:ext uri="{BB962C8B-B14F-4D97-AF65-F5344CB8AC3E}">
        <p14:creationId xmlns:p14="http://schemas.microsoft.com/office/powerpoint/2010/main" val="151232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Massage</a:t>
            </a:r>
            <a:endParaRPr lang="en-GB" dirty="0" smtClean="0">
              <a:solidFill>
                <a:srgbClr val="00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Stretching techniques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P</a:t>
            </a:r>
            <a:r>
              <a:rPr lang="en-GB" dirty="0" smtClean="0">
                <a:solidFill>
                  <a:srgbClr val="000000"/>
                </a:solidFill>
              </a:rPr>
              <a:t>roprioceptive neuromuscular facilitation </a:t>
            </a:r>
            <a:r>
              <a:rPr lang="en-GB" dirty="0">
                <a:solidFill>
                  <a:srgbClr val="000000"/>
                </a:solidFill>
              </a:rPr>
              <a:t>(</a:t>
            </a:r>
            <a:r>
              <a:rPr lang="en-GB" dirty="0" smtClean="0">
                <a:solidFill>
                  <a:srgbClr val="000000"/>
                </a:solidFill>
              </a:rPr>
              <a:t>PNF)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S</a:t>
            </a:r>
            <a:r>
              <a:rPr lang="en-GB" dirty="0" smtClean="0">
                <a:solidFill>
                  <a:srgbClr val="000000"/>
                </a:solidFill>
              </a:rPr>
              <a:t>oft </a:t>
            </a:r>
            <a:r>
              <a:rPr lang="en-GB" dirty="0">
                <a:solidFill>
                  <a:srgbClr val="000000"/>
                </a:solidFill>
              </a:rPr>
              <a:t>tissue release (STR</a:t>
            </a:r>
            <a:r>
              <a:rPr lang="en-GB" dirty="0" smtClean="0">
                <a:solidFill>
                  <a:srgbClr val="000000"/>
                </a:solidFill>
              </a:rPr>
              <a:t>)</a:t>
            </a:r>
            <a:endParaRPr lang="en-GB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Heat</a:t>
            </a:r>
            <a:endParaRPr lang="en-GB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Progressive </a:t>
            </a:r>
            <a:r>
              <a:rPr lang="en-GB" dirty="0">
                <a:cs typeface="Arial" panose="020B0604020202020204" pitchFamily="34" charset="0"/>
              </a:rPr>
              <a:t>strength-building </a:t>
            </a:r>
            <a:r>
              <a:rPr lang="en-GB" dirty="0" smtClean="0">
                <a:cs typeface="Arial" panose="020B0604020202020204" pitchFamily="34" charset="0"/>
              </a:rPr>
              <a:t>exercises</a:t>
            </a: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Functional/sport </a:t>
            </a:r>
            <a:r>
              <a:rPr lang="en-GB" dirty="0" smtClean="0">
                <a:cs typeface="Arial" panose="020B0604020202020204" pitchFamily="34" charset="0"/>
              </a:rPr>
              <a:t>specific </a:t>
            </a:r>
            <a:r>
              <a:rPr lang="en-GB" dirty="0" smtClean="0">
                <a:cs typeface="Arial" panose="020B0604020202020204" pitchFamily="34" charset="0"/>
              </a:rPr>
              <a:t>rehabilitation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</a:rPr>
              <a:t>Frictions (last resort – if nothing else has worked</a:t>
            </a:r>
            <a:r>
              <a:rPr lang="en-GB" dirty="0" smtClean="0">
                <a:solidFill>
                  <a:srgbClr val="000000"/>
                </a:solidFill>
              </a:rPr>
              <a:t>!)</a:t>
            </a:r>
            <a:endParaRPr lang="en-GB" dirty="0" smtClean="0">
              <a:solidFill>
                <a:srgbClr val="7030A0"/>
              </a:solidFill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120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Chronic phase treatments</a:t>
            </a:r>
          </a:p>
        </p:txBody>
      </p:sp>
    </p:spTree>
    <p:extLst>
      <p:ext uri="{BB962C8B-B14F-4D97-AF65-F5344CB8AC3E}">
        <p14:creationId xmlns:p14="http://schemas.microsoft.com/office/powerpoint/2010/main" val="410895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8352928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dirty="0" smtClean="0">
                <a:solidFill>
                  <a:srgbClr val="D026AF"/>
                </a:solidFill>
              </a:rPr>
              <a:t>Static </a:t>
            </a:r>
            <a:r>
              <a:rPr lang="en-GB" altLang="en-US" dirty="0" smtClean="0">
                <a:solidFill>
                  <a:srgbClr val="D026AF"/>
                </a:solidFill>
              </a:rPr>
              <a:t>stretching</a:t>
            </a:r>
          </a:p>
          <a:p>
            <a:pPr marL="800100" lvl="1" indent="-342900">
              <a:spcAft>
                <a:spcPts val="18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altLang="en-US" sz="1600" dirty="0" smtClean="0">
                <a:solidFill>
                  <a:srgbClr val="000000"/>
                </a:solidFill>
              </a:rPr>
              <a:t>Active and passive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dirty="0" smtClean="0">
                <a:solidFill>
                  <a:srgbClr val="D026AF"/>
                </a:solidFill>
              </a:rPr>
              <a:t>Dynamic</a:t>
            </a:r>
          </a:p>
          <a:p>
            <a:pPr marL="800100" lvl="1" indent="-342900"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altLang="en-US" sz="1600" dirty="0" smtClean="0">
                <a:solidFill>
                  <a:srgbClr val="000000"/>
                </a:solidFill>
              </a:rPr>
              <a:t>Active</a:t>
            </a:r>
          </a:p>
          <a:p>
            <a:pPr marL="800100" lvl="1" indent="-342900">
              <a:spcAft>
                <a:spcPts val="18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altLang="en-US" sz="1600" dirty="0" smtClean="0">
                <a:solidFill>
                  <a:srgbClr val="000000"/>
                </a:solidFill>
              </a:rPr>
              <a:t>Ballistic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dirty="0" smtClean="0">
                <a:solidFill>
                  <a:srgbClr val="D026AF"/>
                </a:solidFill>
              </a:rPr>
              <a:t>Pre-contraction</a:t>
            </a:r>
            <a:endParaRPr lang="en-GB" altLang="en-US" dirty="0" smtClean="0">
              <a:solidFill>
                <a:srgbClr val="D026AF"/>
              </a:solidFill>
            </a:endParaRPr>
          </a:p>
          <a:p>
            <a:pPr marL="800100" lvl="1" indent="-342900"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altLang="en-US" sz="1600" dirty="0" smtClean="0">
                <a:solidFill>
                  <a:srgbClr val="000000"/>
                </a:solidFill>
              </a:rPr>
              <a:t>PNF</a:t>
            </a:r>
          </a:p>
          <a:p>
            <a:pPr marL="800100" lvl="1" indent="-342900"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altLang="en-US" sz="1600" dirty="0" smtClean="0">
                <a:solidFill>
                  <a:srgbClr val="000000"/>
                </a:solidFill>
              </a:rPr>
              <a:t>MET</a:t>
            </a:r>
            <a:endParaRPr lang="en-GB" sz="1600" dirty="0" smtClean="0">
              <a:solidFill>
                <a:srgbClr val="7030A0"/>
              </a:solidFill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120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Chronic phase treatments</a:t>
            </a:r>
          </a:p>
        </p:txBody>
      </p:sp>
    </p:spTree>
    <p:extLst>
      <p:ext uri="{BB962C8B-B14F-4D97-AF65-F5344CB8AC3E}">
        <p14:creationId xmlns:p14="http://schemas.microsoft.com/office/powerpoint/2010/main" val="130878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3520" y="1555051"/>
            <a:ext cx="8352928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Resisted </a:t>
            </a:r>
            <a:r>
              <a:rPr lang="en-GB" dirty="0" smtClean="0">
                <a:cs typeface="Arial" panose="020B0604020202020204" pitchFamily="34" charset="0"/>
              </a:rPr>
              <a:t>exercises using progressive overload </a:t>
            </a:r>
          </a:p>
          <a:p>
            <a:pPr marL="285750" indent="-285750">
              <a:lnSpc>
                <a:spcPct val="20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Static </a:t>
            </a:r>
            <a:r>
              <a:rPr lang="en-GB" dirty="0">
                <a:cs typeface="Arial" panose="020B0604020202020204" pitchFamily="34" charset="0"/>
              </a:rPr>
              <a:t>(isometric</a:t>
            </a:r>
            <a:r>
              <a:rPr lang="en-GB" dirty="0" smtClean="0">
                <a:cs typeface="Arial" panose="020B0604020202020204" pitchFamily="34" charset="0"/>
              </a:rPr>
              <a:t>)</a:t>
            </a:r>
            <a:endParaRPr lang="en-GB" dirty="0" smtClean="0"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Good for stabilisation</a:t>
            </a:r>
          </a:p>
          <a:p>
            <a:pPr marL="742950" lvl="1" indent="-285750"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Can be used in the early stages of healing</a:t>
            </a:r>
          </a:p>
          <a:p>
            <a:pPr marL="285750" indent="-285750">
              <a:lnSpc>
                <a:spcPct val="20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Concentric</a:t>
            </a:r>
            <a:endParaRPr lang="en-GB" dirty="0" smtClean="0"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1600" dirty="0" smtClean="0">
                <a:cs typeface="Arial" panose="020B0604020202020204" pitchFamily="34" charset="0"/>
              </a:rPr>
              <a:t>Shortening of muscle fibres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GB" sz="1600" dirty="0" smtClean="0">
                <a:cs typeface="Arial" panose="020B0604020202020204" pitchFamily="34" charset="0"/>
              </a:rPr>
              <a:t>Used in the mid an late stages of rehab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64924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Methods for developing strength</a:t>
            </a:r>
          </a:p>
        </p:txBody>
      </p:sp>
    </p:spTree>
    <p:extLst>
      <p:ext uri="{BB962C8B-B14F-4D97-AF65-F5344CB8AC3E}">
        <p14:creationId xmlns:p14="http://schemas.microsoft.com/office/powerpoint/2010/main" val="32961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920880" cy="2548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Eccentric </a:t>
            </a: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exercises</a:t>
            </a:r>
          </a:p>
          <a:p>
            <a:pPr marL="742950" lvl="1" indent="-285750">
              <a:spcAft>
                <a:spcPts val="12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Lengthening contractions can begin when concentric contractions are pain free</a:t>
            </a:r>
          </a:p>
          <a:p>
            <a:pPr marL="742950" lvl="1" indent="-285750">
              <a:spcAft>
                <a:spcPts val="12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Concentric-eccentric combinations can be integrated</a:t>
            </a:r>
          </a:p>
          <a:p>
            <a:pPr marL="285750" indent="-285750"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Late stage exercises need to be developed to be:</a:t>
            </a:r>
          </a:p>
          <a:p>
            <a:pPr marL="742950" lvl="1" indent="-285750">
              <a:spcAft>
                <a:spcPts val="12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Functional</a:t>
            </a:r>
          </a:p>
          <a:p>
            <a:pPr marL="742950" lvl="1" indent="-285750">
              <a:spcAft>
                <a:spcPts val="12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Individual</a:t>
            </a:r>
          </a:p>
          <a:p>
            <a:pPr marL="742950" lvl="1" indent="-285750">
              <a:spcAft>
                <a:spcPts val="1200"/>
              </a:spcAft>
              <a:buClr>
                <a:schemeClr val="tx1"/>
              </a:buClr>
              <a:buFont typeface="Wingdings" panose="05000000000000000000" pitchFamily="2" charset="2"/>
              <a:buChar char="§"/>
              <a:defRPr/>
            </a:pPr>
            <a:r>
              <a:rPr lang="en-GB" sz="1600" dirty="0" smtClean="0">
                <a:cs typeface="Arial" panose="020B0604020202020204" pitchFamily="34" charset="0"/>
              </a:rPr>
              <a:t>Sport </a:t>
            </a:r>
            <a:r>
              <a:rPr lang="en-GB" sz="1600" dirty="0" smtClean="0">
                <a:cs typeface="Arial" panose="020B0604020202020204" pitchFamily="34" charset="0"/>
              </a:rPr>
              <a:t>specific</a:t>
            </a:r>
            <a:endParaRPr lang="en-GB" sz="1600" dirty="0" smtClean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64924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Methods for developing strength</a:t>
            </a:r>
          </a:p>
        </p:txBody>
      </p:sp>
    </p:spTree>
    <p:extLst>
      <p:ext uri="{BB962C8B-B14F-4D97-AF65-F5344CB8AC3E}">
        <p14:creationId xmlns:p14="http://schemas.microsoft.com/office/powerpoint/2010/main" val="358043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992888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Discuss </a:t>
            </a:r>
            <a:r>
              <a:rPr lang="en-GB" dirty="0" smtClean="0">
                <a:solidFill>
                  <a:srgbClr val="D026AF"/>
                </a:solidFill>
                <a:cs typeface="Arial" pitchFamily="34" charset="0"/>
              </a:rPr>
              <a:t>the appropriateness of various treatments for each stage of: </a:t>
            </a:r>
            <a:endParaRPr lang="en-GB" dirty="0">
              <a:solidFill>
                <a:srgbClr val="D026AF"/>
              </a:solidFill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cs typeface="Arial" panose="020B0604020202020204" pitchFamily="34" charset="0"/>
              </a:rPr>
              <a:t>The acute, or inflammatory phase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The </a:t>
            </a:r>
            <a:r>
              <a:rPr lang="en-GB" sz="1600" dirty="0">
                <a:cs typeface="Arial" panose="020B0604020202020204" pitchFamily="34" charset="0"/>
              </a:rPr>
              <a:t>sub-acute, or repair phase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The </a:t>
            </a:r>
            <a:r>
              <a:rPr lang="en-GB" sz="1600" dirty="0">
                <a:cs typeface="Arial" panose="020B0604020202020204" pitchFamily="34" charset="0"/>
              </a:rPr>
              <a:t>chronic, or remodelling </a:t>
            </a:r>
            <a:r>
              <a:rPr lang="en-GB" sz="1600" dirty="0" smtClean="0">
                <a:cs typeface="Arial" panose="020B0604020202020204" pitchFamily="34" charset="0"/>
              </a:rPr>
              <a:t>phase</a:t>
            </a:r>
            <a:endParaRPr lang="en-GB" sz="1600" dirty="0" smtClean="0"/>
          </a:p>
          <a:p>
            <a:pPr>
              <a:defRPr/>
            </a:pP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Techniques: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PRICE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HEAT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Effleurage. </a:t>
            </a:r>
            <a:r>
              <a:rPr lang="en-GB" sz="1600" dirty="0" err="1" smtClean="0">
                <a:cs typeface="Arial" panose="020B0604020202020204" pitchFamily="34" charset="0"/>
              </a:rPr>
              <a:t>Tapotement</a:t>
            </a:r>
            <a:r>
              <a:rPr lang="en-GB" sz="1600" dirty="0" smtClean="0">
                <a:cs typeface="Arial" panose="020B0604020202020204" pitchFamily="34" charset="0"/>
              </a:rPr>
              <a:t>. </a:t>
            </a:r>
            <a:r>
              <a:rPr lang="en-GB" sz="1600" dirty="0" smtClean="0">
                <a:cs typeface="Arial" panose="020B0604020202020204" pitchFamily="34" charset="0"/>
              </a:rPr>
              <a:t>Petrissage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Assisted stretches. Static stretches. PNF stretches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Connective tissue massage. Soft tissue </a:t>
            </a:r>
            <a:r>
              <a:rPr lang="en-GB" sz="1600" dirty="0" smtClean="0">
                <a:cs typeface="Arial" panose="020B0604020202020204" pitchFamily="34" charset="0"/>
              </a:rPr>
              <a:t>release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cs typeface="Arial" panose="020B0604020202020204" pitchFamily="34" charset="0"/>
              </a:rPr>
              <a:t>Frictions. Trigger points. Muscle energy </a:t>
            </a:r>
            <a:r>
              <a:rPr lang="en-GB" sz="1600" dirty="0" smtClean="0">
                <a:cs typeface="Arial" panose="020B0604020202020204" pitchFamily="34" charset="0"/>
              </a:rPr>
              <a:t>techniques</a:t>
            </a:r>
            <a:endParaRPr lang="en-GB" sz="1600" dirty="0" smtClean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1643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155502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1517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The </a:t>
            </a:r>
            <a:r>
              <a:rPr lang="en-GB" dirty="0" smtClean="0">
                <a:cs typeface="Arial" pitchFamily="34" charset="0"/>
              </a:rPr>
              <a:t>severity of the injury and amount of tissue </a:t>
            </a:r>
            <a:r>
              <a:rPr lang="en-GB" dirty="0" smtClean="0">
                <a:cs typeface="Arial" pitchFamily="34" charset="0"/>
              </a:rPr>
              <a:t>damage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Cessation of activity, e.g. immediate stop or kept playing/training?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Rest and recovery time </a:t>
            </a:r>
            <a:r>
              <a:rPr lang="en-GB" dirty="0" smtClean="0">
                <a:cs typeface="Arial" pitchFamily="34" charset="0"/>
              </a:rPr>
              <a:t>allowed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Treatment provided to assist </a:t>
            </a:r>
            <a:r>
              <a:rPr lang="en-GB" dirty="0" smtClean="0">
                <a:cs typeface="Arial" pitchFamily="34" charset="0"/>
              </a:rPr>
              <a:t>healing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Diet and </a:t>
            </a:r>
            <a:r>
              <a:rPr lang="en-GB" dirty="0" smtClean="0">
                <a:cs typeface="Arial" pitchFamily="34" charset="0"/>
              </a:rPr>
              <a:t>nutrition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Medication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Staged recovery movement </a:t>
            </a:r>
            <a:r>
              <a:rPr lang="en-GB" dirty="0" smtClean="0">
                <a:cs typeface="Arial" pitchFamily="34" charset="0"/>
              </a:rPr>
              <a:t>programme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Age of </a:t>
            </a:r>
            <a:r>
              <a:rPr lang="en-GB" dirty="0" smtClean="0">
                <a:cs typeface="Arial" pitchFamily="34" charset="0"/>
              </a:rPr>
              <a:t>client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Health </a:t>
            </a:r>
            <a:r>
              <a:rPr lang="en-GB" dirty="0" smtClean="0">
                <a:cs typeface="Arial" pitchFamily="34" charset="0"/>
              </a:rPr>
              <a:t>status</a:t>
            </a:r>
            <a:endParaRPr lang="en-GB" dirty="0" smtClean="0"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Psychology and mind </a:t>
            </a:r>
            <a:r>
              <a:rPr lang="en-GB" dirty="0" smtClean="0">
                <a:cs typeface="Arial" pitchFamily="34" charset="0"/>
              </a:rPr>
              <a:t>set</a:t>
            </a:r>
            <a:endParaRPr lang="en-GB" dirty="0" smtClean="0"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2890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Factors influencing healing</a:t>
            </a:r>
          </a:p>
        </p:txBody>
      </p:sp>
    </p:spTree>
    <p:extLst>
      <p:ext uri="{BB962C8B-B14F-4D97-AF65-F5344CB8AC3E}">
        <p14:creationId xmlns:p14="http://schemas.microsoft.com/office/powerpoint/2010/main" val="422668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536" y="1628800"/>
            <a:ext cx="8280920" cy="3462486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en-US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LO1</a:t>
            </a:r>
            <a:r>
              <a:rPr lang="en-US" altLang="en-US" dirty="0">
                <a:solidFill>
                  <a:srgbClr val="D026AF"/>
                </a:solidFill>
                <a:ea typeface="ＭＳ Ｐゴシック" panose="020B0600070205080204" pitchFamily="34" charset="-128"/>
              </a:rPr>
              <a:t>: Understand treatments to support soft tissue </a:t>
            </a:r>
            <a:r>
              <a:rPr lang="en-US" altLang="en-US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repair</a:t>
            </a:r>
            <a:endParaRPr lang="en-GB" altLang="en-US" dirty="0" smtClean="0">
              <a:solidFill>
                <a:srgbClr val="D026AF"/>
              </a:solidFill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the 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treatment protocols to use with clients during the 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sub-acute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which treatment options support the sub-acute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aims of treatments to support soft tissue repair during the chronic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which treatment options support the chronic stage of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injury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908720"/>
            <a:ext cx="30283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D026AF"/>
                </a:solidFill>
                <a:cs typeface="Arial" pitchFamily="34" charset="0"/>
              </a:rPr>
              <a:t>Learning check</a:t>
            </a:r>
            <a:endParaRPr lang="en-GB" sz="3600" b="1" dirty="0">
              <a:solidFill>
                <a:srgbClr val="D026A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TCT Brand PPT Template" id="{836D7D1C-A5AE-6C4A-8D5C-E30572F0AF66}" vid="{6ECAAFB8-6FAF-8F47-8FCE-44BA754E03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VTCT Brand PPT Template</Template>
  <TotalTime>54</TotalTime>
  <Words>1136</Words>
  <Application>Microsoft Office PowerPoint</Application>
  <PresentationFormat>On-screen Show (4:3)</PresentationFormat>
  <Paragraphs>214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ＭＳ Ｐゴシック</vt:lpstr>
      <vt:lpstr>Arial</vt:lpstr>
      <vt:lpstr>Calibri</vt:lpstr>
      <vt:lpstr>Calibri Light</vt:lpstr>
      <vt:lpstr>Wingdings</vt:lpstr>
      <vt:lpstr>Office Theme</vt:lpstr>
      <vt:lpstr>Treatment modalities to support soft tissue repair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Hamerton</dc:creator>
  <cp:lastModifiedBy>Natasha Bulley</cp:lastModifiedBy>
  <cp:revision>8</cp:revision>
  <cp:lastPrinted>2017-07-13T16:45:47Z</cp:lastPrinted>
  <dcterms:created xsi:type="dcterms:W3CDTF">2017-07-24T10:34:25Z</dcterms:created>
  <dcterms:modified xsi:type="dcterms:W3CDTF">2018-02-02T09:30:49Z</dcterms:modified>
</cp:coreProperties>
</file>