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7" r:id="rId3"/>
    <p:sldId id="280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4" r:id="rId15"/>
    <p:sldId id="295" r:id="rId16"/>
    <p:sldId id="296" r:id="rId17"/>
    <p:sldId id="292" r:id="rId18"/>
    <p:sldId id="293" r:id="rId19"/>
    <p:sldId id="297" r:id="rId20"/>
    <p:sldId id="298" r:id="rId21"/>
    <p:sldId id="299" r:id="rId22"/>
    <p:sldId id="300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26AF"/>
    <a:srgbClr val="FFE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53" autoAdjust="0"/>
    <p:restoredTop sz="94660"/>
  </p:normalViewPr>
  <p:slideViewPr>
    <p:cSldViewPr>
      <p:cViewPr varScale="1">
        <p:scale>
          <a:sx n="116" d="100"/>
          <a:sy n="116" d="100"/>
        </p:scale>
        <p:origin x="15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BACD6-8793-4FB2-BAD4-BD0976A04561}" type="datetimeFigureOut">
              <a:rPr lang="en-GB" smtClean="0"/>
              <a:t>02/02/2018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470B25-BC7D-42DC-8417-22BE6789C6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350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13843"/>
            <a:ext cx="7772400" cy="2387600"/>
          </a:xfrm>
        </p:spPr>
        <p:txBody>
          <a:bodyPr anchor="b">
            <a:normAutofit/>
          </a:bodyPr>
          <a:lstStyle>
            <a:lvl1pPr algn="ctr">
              <a:defRPr sz="4800" b="1" i="0">
                <a:latin typeface="Calibri" charset="0"/>
                <a:ea typeface="Calibri" charset="0"/>
                <a:cs typeface="Calibri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429351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6300192" y="383187"/>
            <a:ext cx="2627784" cy="6362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764704"/>
            <a:ext cx="4328211" cy="1247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985978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96975"/>
            <a:ext cx="7886700" cy="49799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70779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55" userDrawn="1">
          <p15:clr>
            <a:srgbClr val="FBAE40"/>
          </p15:clr>
        </p15:guide>
        <p15:guide id="2" orient="horz" pos="57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3254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196975"/>
            <a:ext cx="3886200" cy="49799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196975"/>
            <a:ext cx="3886200" cy="49799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207539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196975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20887"/>
            <a:ext cx="3868340" cy="41687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196975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20887"/>
            <a:ext cx="3887391" cy="416877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3591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5671542" cy="617640"/>
          </a:xfrm>
        </p:spPr>
        <p:txBody>
          <a:bodyPr>
            <a:normAutofit/>
          </a:bodyPr>
          <a:lstStyle>
            <a:lvl1pPr>
              <a:defRPr sz="3200" b="0" i="0">
                <a:latin typeface="Calibri Light" charset="0"/>
                <a:ea typeface="Calibri Light" charset="0"/>
                <a:cs typeface="Calibri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382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974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13" Type="http://schemas.openxmlformats.org/officeDocument/2006/relationships/image" Target="../media/image5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Relationship Id="rId14" Type="http://schemas.openxmlformats.org/officeDocument/2006/relationships/image" Target="../media/image6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D69A6-F5CC-4E52-813A-B118252A9371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0354" y="360000"/>
            <a:ext cx="2052086" cy="5916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641"/>
          <a:stretch/>
        </p:blipFill>
        <p:spPr>
          <a:xfrm>
            <a:off x="4355693" y="6378387"/>
            <a:ext cx="434359" cy="339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12" y="6234642"/>
            <a:ext cx="9144000" cy="2324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79"/>
          <a:stretch/>
        </p:blipFill>
        <p:spPr>
          <a:xfrm>
            <a:off x="7379992" y="6384059"/>
            <a:ext cx="340719" cy="33799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489"/>
          <a:stretch/>
        </p:blipFill>
        <p:spPr>
          <a:xfrm>
            <a:off x="5916165" y="6378387"/>
            <a:ext cx="348393" cy="33962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6377753"/>
            <a:ext cx="1736502" cy="34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458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>
              <a:lumMod val="5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224">
          <p15:clr>
            <a:srgbClr val="F26B43"/>
          </p15:clr>
        </p15:guide>
        <p15:guide id="2" pos="4195" userDrawn="1">
          <p15:clr>
            <a:srgbClr val="F26B43"/>
          </p15:clr>
        </p15:guide>
        <p15:guide id="3" orient="horz" pos="4020" userDrawn="1">
          <p15:clr>
            <a:srgbClr val="F26B43"/>
          </p15:clr>
        </p15:guide>
        <p15:guide id="4" orient="horz" pos="75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7709" y="1930180"/>
            <a:ext cx="6550496" cy="2387600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Sports massage techniques to prevent and </a:t>
            </a:r>
            <a:r>
              <a:rPr lang="en-GB" sz="320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manage </a:t>
            </a:r>
            <a:r>
              <a:rPr lang="en-GB" sz="320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injury </a:t>
            </a:r>
            <a:r>
              <a:rPr lang="en-GB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GB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4327171"/>
            <a:ext cx="7605464" cy="1655762"/>
          </a:xfrm>
        </p:spPr>
        <p:txBody>
          <a:bodyPr/>
          <a:lstStyle/>
          <a:p>
            <a:endParaRPr lang="en-US" altLang="en-US" sz="1800" dirty="0" smtClean="0">
              <a:solidFill>
                <a:schemeClr val="tx1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  <a:p>
            <a:pPr algn="l"/>
            <a:r>
              <a:rPr lang="en-US" altLang="en-US" sz="1800" dirty="0" smtClean="0">
                <a:solidFill>
                  <a:schemeClr val="tx1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LO2</a:t>
            </a:r>
            <a:r>
              <a:rPr lang="en-US" altLang="en-US" sz="1800" dirty="0">
                <a:solidFill>
                  <a:schemeClr val="tx1"/>
                </a:solidFill>
                <a:ea typeface="ＭＳ Ｐゴシック" panose="020B0600070205080204" pitchFamily="34" charset="-128"/>
                <a:cs typeface="Arial" panose="020B0604020202020204" pitchFamily="34" charset="0"/>
              </a:rPr>
              <a:t>: </a:t>
            </a:r>
            <a:r>
              <a:rPr lang="en-GB" sz="1800" dirty="0">
                <a:solidFill>
                  <a:schemeClr val="tx1"/>
                </a:solidFill>
                <a:cs typeface="Arial" panose="020B0604020202020204" pitchFamily="34" charset="0"/>
              </a:rPr>
              <a:t>Understand the principles of soft tissue techniques used in sports massage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810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6939" y="1555051"/>
            <a:ext cx="7886700" cy="4032225"/>
          </a:xfrm>
        </p:spPr>
        <p:txBody>
          <a:bodyPr>
            <a:normAutofit lnSpcReduction="10000"/>
          </a:bodyPr>
          <a:lstStyle/>
          <a:p>
            <a:pPr marL="285750" indent="-285750"/>
            <a:r>
              <a:rPr lang="en-GB" sz="1800" dirty="0">
                <a:solidFill>
                  <a:srgbClr val="D026AF"/>
                </a:solidFill>
                <a:cs typeface="Arial" panose="020B0604020202020204" pitchFamily="34" charset="0"/>
              </a:rPr>
              <a:t>Describe a range of soft tissue </a:t>
            </a:r>
            <a:r>
              <a:rPr lang="en-GB" sz="1800" dirty="0" smtClean="0">
                <a:solidFill>
                  <a:srgbClr val="D026AF"/>
                </a:solidFill>
                <a:cs typeface="Arial" panose="020B0604020202020204" pitchFamily="34" charset="0"/>
              </a:rPr>
              <a:t>techniques: </a:t>
            </a:r>
            <a:endParaRPr lang="en-GB" sz="1800" dirty="0" smtClean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soft tissue release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connective </a:t>
            </a: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tissue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corrective frictions (transverse)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trigger points</a:t>
            </a:r>
          </a:p>
          <a:p>
            <a:pPr lvl="1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muscle </a:t>
            </a:r>
            <a:r>
              <a:rPr lang="en-GB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energy</a:t>
            </a:r>
            <a:endParaRPr lang="en-GB" sz="16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marL="285750" indent="-285750"/>
            <a:r>
              <a:rPr lang="en-GB" sz="1800" dirty="0">
                <a:solidFill>
                  <a:srgbClr val="D026AF"/>
                </a:solidFill>
                <a:cs typeface="Arial" panose="020B0604020202020204" pitchFamily="34" charset="0"/>
              </a:rPr>
              <a:t>Explain the protocols to follow for each soft tissue technique: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soft tissue release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connective tissue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corrective frictions (transverse)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trigger points</a:t>
            </a:r>
          </a:p>
          <a:p>
            <a:pPr lvl="1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muscle </a:t>
            </a:r>
            <a:r>
              <a:rPr lang="en-GB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energy</a:t>
            </a:r>
            <a:endParaRPr lang="en-GB" sz="16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marL="285750" indent="-285750"/>
            <a:r>
              <a:rPr lang="en-GB" sz="1800" dirty="0">
                <a:solidFill>
                  <a:srgbClr val="D026AF"/>
                </a:solidFill>
                <a:cs typeface="Arial" panose="020B0604020202020204" pitchFamily="34" charset="0"/>
              </a:rPr>
              <a:t>Critically evaluate the effects of each soft tissue </a:t>
            </a:r>
            <a:r>
              <a:rPr lang="en-GB" sz="1800" dirty="0" smtClean="0">
                <a:solidFill>
                  <a:srgbClr val="D026AF"/>
                </a:solidFill>
                <a:cs typeface="Arial" panose="020B0604020202020204" pitchFamily="34" charset="0"/>
              </a:rPr>
              <a:t>technique</a:t>
            </a:r>
            <a:endParaRPr lang="en-US" altLang="en-US" sz="1800" dirty="0">
              <a:solidFill>
                <a:srgbClr val="D026AF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1560" y="908720"/>
            <a:ext cx="40187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Assessment criteria </a:t>
            </a:r>
          </a:p>
        </p:txBody>
      </p:sp>
    </p:spTree>
    <p:extLst>
      <p:ext uri="{BB962C8B-B14F-4D97-AF65-F5344CB8AC3E}">
        <p14:creationId xmlns:p14="http://schemas.microsoft.com/office/powerpoint/2010/main" val="1688272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55051"/>
            <a:ext cx="7886700" cy="3384153"/>
          </a:xfrm>
        </p:spPr>
        <p:txBody>
          <a:bodyPr>
            <a:normAutofit/>
          </a:bodyPr>
          <a:lstStyle/>
          <a:p>
            <a:pPr marL="285750" indent="-285750">
              <a:lnSpc>
                <a:spcPct val="200000"/>
              </a:lnSpc>
            </a:pPr>
            <a:r>
              <a:rPr lang="en-GB" sz="1800" dirty="0">
                <a:solidFill>
                  <a:schemeClr val="tx1"/>
                </a:solidFill>
                <a:cs typeface="Arial" panose="020B0604020202020204" pitchFamily="34" charset="0"/>
              </a:rPr>
              <a:t>Soft tissue release</a:t>
            </a:r>
          </a:p>
          <a:p>
            <a:pPr marL="285750" indent="-285750">
              <a:lnSpc>
                <a:spcPct val="200000"/>
              </a:lnSpc>
            </a:pPr>
            <a:r>
              <a:rPr lang="en-GB" sz="1800" dirty="0">
                <a:solidFill>
                  <a:schemeClr val="tx1"/>
                </a:solidFill>
                <a:cs typeface="Arial" panose="020B0604020202020204" pitchFamily="34" charset="0"/>
              </a:rPr>
              <a:t>Connective tissue</a:t>
            </a:r>
          </a:p>
          <a:p>
            <a:pPr marL="285750" indent="-285750">
              <a:lnSpc>
                <a:spcPct val="200000"/>
              </a:lnSpc>
            </a:pPr>
            <a:r>
              <a:rPr lang="en-GB" sz="1800" dirty="0">
                <a:solidFill>
                  <a:schemeClr val="tx1"/>
                </a:solidFill>
                <a:cs typeface="Arial" panose="020B0604020202020204" pitchFamily="34" charset="0"/>
              </a:rPr>
              <a:t>Corrective frictions (transverse)</a:t>
            </a:r>
          </a:p>
          <a:p>
            <a:pPr marL="285750" indent="-285750">
              <a:lnSpc>
                <a:spcPct val="200000"/>
              </a:lnSpc>
            </a:pPr>
            <a:r>
              <a:rPr lang="en-GB" sz="1800" dirty="0">
                <a:solidFill>
                  <a:schemeClr val="tx1"/>
                </a:solidFill>
                <a:cs typeface="Arial" panose="020B0604020202020204" pitchFamily="34" charset="0"/>
              </a:rPr>
              <a:t>Trigger points</a:t>
            </a:r>
          </a:p>
          <a:p>
            <a:pPr marL="285750" indent="-285750">
              <a:lnSpc>
                <a:spcPct val="200000"/>
              </a:lnSpc>
            </a:pPr>
            <a:r>
              <a:rPr lang="en-GB" sz="1800" dirty="0">
                <a:solidFill>
                  <a:schemeClr val="tx1"/>
                </a:solidFill>
                <a:cs typeface="Arial" panose="020B0604020202020204" pitchFamily="34" charset="0"/>
              </a:rPr>
              <a:t>Muscle </a:t>
            </a:r>
            <a:r>
              <a:rPr lang="en-GB" sz="1800" dirty="0" smtClean="0">
                <a:solidFill>
                  <a:schemeClr val="tx1"/>
                </a:solidFill>
                <a:cs typeface="Arial" panose="020B0604020202020204" pitchFamily="34" charset="0"/>
              </a:rPr>
              <a:t>energy</a:t>
            </a:r>
            <a:endParaRPr lang="en-GB" sz="18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72294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Soft tissue techniques and protocols 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65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557317"/>
            <a:ext cx="7488832" cy="439226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altLang="en-US" sz="1800" dirty="0">
                <a:solidFill>
                  <a:srgbClr val="D026AF"/>
                </a:solidFill>
                <a:cs typeface="Arial" panose="020B0604020202020204" pitchFamily="34" charset="0"/>
              </a:rPr>
              <a:t>Physical restrictions: </a:t>
            </a:r>
          </a:p>
          <a:p>
            <a:pPr marL="342900" indent="-342900">
              <a:lnSpc>
                <a:spcPct val="100000"/>
              </a:lnSpc>
              <a:spcBef>
                <a:spcPct val="0"/>
              </a:spcBef>
            </a:pPr>
            <a:r>
              <a:rPr lang="en-GB" altLang="en-US" sz="1600" dirty="0">
                <a:solidFill>
                  <a:schemeClr val="tx1"/>
                </a:solidFill>
                <a:cs typeface="Arial" panose="020B0604020202020204" pitchFamily="34" charset="0"/>
              </a:rPr>
              <a:t>Restrictions to movement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</a:pPr>
            <a:r>
              <a:rPr lang="en-GB" altLang="en-US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Type </a:t>
            </a:r>
            <a:r>
              <a:rPr lang="en-GB" altLang="en-US" sz="1600" dirty="0">
                <a:solidFill>
                  <a:schemeClr val="tx1"/>
                </a:solidFill>
                <a:cs typeface="Arial" panose="020B0604020202020204" pitchFamily="34" charset="0"/>
              </a:rPr>
              <a:t>of joint 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</a:pPr>
            <a:r>
              <a:rPr lang="en-GB" altLang="en-US" sz="1600" dirty="0">
                <a:solidFill>
                  <a:schemeClr val="tx1"/>
                </a:solidFill>
                <a:cs typeface="Arial" panose="020B0604020202020204" pitchFamily="34" charset="0"/>
              </a:rPr>
              <a:t>Mechanical issues and dysfunctions</a:t>
            </a:r>
          </a:p>
          <a:p>
            <a:pPr marL="342900" indent="-342900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</a:pPr>
            <a:r>
              <a:rPr lang="en-GB" altLang="en-US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Adhesions</a:t>
            </a:r>
            <a:endParaRPr lang="en-GB" altLang="en-US" sz="16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800" dirty="0">
                <a:solidFill>
                  <a:srgbClr val="D026AF"/>
                </a:solidFill>
                <a:cs typeface="Arial" panose="020B0604020202020204" pitchFamily="34" charset="0"/>
              </a:rPr>
              <a:t>Application of: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Soft tissue release – active, passive, longitudinal, </a:t>
            </a:r>
            <a:r>
              <a:rPr lang="en-GB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transverse</a:t>
            </a:r>
            <a:endParaRPr lang="en-GB" sz="16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Connective tissue – skin rolling, multidirectional, stretch and hold (works of </a:t>
            </a:r>
            <a:r>
              <a:rPr lang="de-DE" sz="1600" dirty="0">
                <a:solidFill>
                  <a:schemeClr val="tx1"/>
                </a:solidFill>
                <a:cs typeface="Arial" panose="020B0604020202020204" pitchFamily="34" charset="0"/>
              </a:rPr>
              <a:t>Dicke, Liebe, MacKenzie et al; and Rolfe</a:t>
            </a:r>
            <a:r>
              <a:rPr lang="de-DE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)</a:t>
            </a:r>
            <a:endParaRPr lang="en-GB" sz="16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Corrective frictions – transverse, longitudinal (tendons, muscles), within comfort </a:t>
            </a:r>
            <a:r>
              <a:rPr lang="en-GB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threshold</a:t>
            </a:r>
            <a:endParaRPr lang="en-GB" sz="16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49468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Working with soft tissue 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42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57317"/>
            <a:ext cx="7886700" cy="359987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GB" altLang="en-US" sz="1800" dirty="0" smtClean="0">
                <a:solidFill>
                  <a:srgbClr val="D026AF"/>
                </a:solidFill>
                <a:cs typeface="Arial" panose="020B0604020202020204" pitchFamily="34" charset="0"/>
              </a:rPr>
              <a:t>Aim </a:t>
            </a:r>
            <a:r>
              <a:rPr lang="en-GB" altLang="en-US" sz="1800" dirty="0">
                <a:solidFill>
                  <a:srgbClr val="D026AF"/>
                </a:solidFill>
                <a:cs typeface="Arial" panose="020B0604020202020204" pitchFamily="34" charset="0"/>
              </a:rPr>
              <a:t>of application is to</a:t>
            </a:r>
            <a:r>
              <a:rPr lang="en-GB" altLang="en-US" sz="1800" dirty="0" smtClean="0">
                <a:solidFill>
                  <a:srgbClr val="D026AF"/>
                </a:solidFill>
                <a:cs typeface="Arial" panose="020B0604020202020204" pitchFamily="34" charset="0"/>
              </a:rPr>
              <a:t>:</a:t>
            </a:r>
            <a:endParaRPr lang="en-GB" altLang="en-US" sz="1800" b="1" dirty="0">
              <a:solidFill>
                <a:srgbClr val="D026AF"/>
              </a:solidFill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spcBef>
                <a:spcPct val="0"/>
              </a:spcBef>
            </a:pPr>
            <a:r>
              <a:rPr lang="en-GB" altLang="en-US" sz="1800" dirty="0">
                <a:solidFill>
                  <a:schemeClr val="tx1"/>
                </a:solidFill>
                <a:cs typeface="Arial" panose="020B0604020202020204" pitchFamily="34" charset="0"/>
              </a:rPr>
              <a:t>Remove soft tissue </a:t>
            </a:r>
            <a:r>
              <a:rPr lang="en-GB" altLang="en-US" sz="1800" dirty="0" smtClean="0">
                <a:solidFill>
                  <a:schemeClr val="tx1"/>
                </a:solidFill>
                <a:cs typeface="Arial" panose="020B0604020202020204" pitchFamily="34" charset="0"/>
              </a:rPr>
              <a:t>adhesions</a:t>
            </a:r>
            <a:endParaRPr lang="en-GB" altLang="en-US" sz="1800" b="1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altLang="en-US" sz="1600" dirty="0">
                <a:solidFill>
                  <a:schemeClr val="tx1"/>
                </a:solidFill>
                <a:cs typeface="Arial" panose="020B0604020202020204" pitchFamily="34" charset="0"/>
              </a:rPr>
              <a:t>Inside the muscle – intramuscular, e.g. when fibres stick 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altLang="en-US" sz="1600" dirty="0">
                <a:solidFill>
                  <a:schemeClr val="tx1"/>
                </a:solidFill>
                <a:cs typeface="Arial" panose="020B0604020202020204" pitchFamily="34" charset="0"/>
              </a:rPr>
              <a:t>Between soft tissues, e.g. muscle, fascia, ligaments</a:t>
            </a:r>
          </a:p>
          <a:p>
            <a:pPr lv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en-GB" altLang="en-US" sz="1600" dirty="0">
                <a:solidFill>
                  <a:schemeClr val="tx1"/>
                </a:solidFill>
                <a:cs typeface="Arial" panose="020B0604020202020204" pitchFamily="34" charset="0"/>
              </a:rPr>
              <a:t>Between soft tissue and bone</a:t>
            </a:r>
          </a:p>
          <a:p>
            <a:pPr marL="285750" indent="-285750">
              <a:lnSpc>
                <a:spcPct val="200000"/>
              </a:lnSpc>
              <a:spcBef>
                <a:spcPct val="0"/>
              </a:spcBef>
            </a:pPr>
            <a:r>
              <a:rPr lang="en-GB" altLang="en-US" sz="1800" dirty="0">
                <a:solidFill>
                  <a:schemeClr val="tx1"/>
                </a:solidFill>
                <a:cs typeface="Arial" panose="020B0604020202020204" pitchFamily="34" charset="0"/>
              </a:rPr>
              <a:t>Address muscle imbalances</a:t>
            </a:r>
          </a:p>
          <a:p>
            <a:pPr marL="285750" indent="-285750">
              <a:lnSpc>
                <a:spcPct val="200000"/>
              </a:lnSpc>
              <a:spcBef>
                <a:spcPct val="0"/>
              </a:spcBef>
            </a:pPr>
            <a:r>
              <a:rPr lang="en-GB" altLang="en-US" sz="1800" dirty="0">
                <a:solidFill>
                  <a:schemeClr val="tx1"/>
                </a:solidFill>
                <a:cs typeface="Arial" panose="020B0604020202020204" pitchFamily="34" charset="0"/>
              </a:rPr>
              <a:t>Promote optimal tissue function</a:t>
            </a:r>
          </a:p>
          <a:p>
            <a:pPr marL="285750" indent="-285750">
              <a:lnSpc>
                <a:spcPct val="200000"/>
              </a:lnSpc>
              <a:spcBef>
                <a:spcPct val="0"/>
              </a:spcBef>
            </a:pPr>
            <a:r>
              <a:rPr lang="en-GB" altLang="en-US" sz="1800" dirty="0">
                <a:solidFill>
                  <a:schemeClr val="tx1"/>
                </a:solidFill>
                <a:cs typeface="Arial" panose="020B0604020202020204" pitchFamily="34" charset="0"/>
              </a:rPr>
              <a:t>Reduce pain associated with soft tissue </a:t>
            </a:r>
            <a:r>
              <a:rPr lang="en-GB" altLang="en-US" sz="1800" dirty="0" smtClean="0">
                <a:solidFill>
                  <a:schemeClr val="tx1"/>
                </a:solidFill>
                <a:cs typeface="Arial" panose="020B0604020202020204" pitchFamily="34" charset="0"/>
              </a:rPr>
              <a:t>dysfunction</a:t>
            </a:r>
            <a:endParaRPr lang="en-GB" altLang="en-US" sz="18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44991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Soft tissue techniques 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91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1622" y="1573500"/>
            <a:ext cx="7886700" cy="293562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GB" sz="1800" dirty="0" smtClean="0">
                <a:solidFill>
                  <a:srgbClr val="D026AF"/>
                </a:solidFill>
              </a:rPr>
              <a:t>Cautions</a:t>
            </a:r>
            <a:endParaRPr lang="en-GB" sz="1800" dirty="0">
              <a:solidFill>
                <a:srgbClr val="D026AF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800" dirty="0">
                <a:solidFill>
                  <a:schemeClr val="tx1"/>
                </a:solidFill>
              </a:rPr>
              <a:t>Acute injury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</a:rPr>
              <a:t>Fragile skin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</a:rPr>
              <a:t>Easy bruising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</a:rPr>
              <a:t>Hypermobility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</a:rPr>
              <a:t>Contra-indications to </a:t>
            </a:r>
            <a:r>
              <a:rPr lang="en-GB" sz="1800" dirty="0" smtClean="0">
                <a:solidFill>
                  <a:schemeClr val="tx1"/>
                </a:solidFill>
              </a:rPr>
              <a:t>massage</a:t>
            </a:r>
            <a:endParaRPr lang="en-GB" sz="18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37750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Soft tissue release 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73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555051"/>
            <a:ext cx="7886700" cy="4250213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800" dirty="0">
                <a:solidFill>
                  <a:srgbClr val="D026AF"/>
                </a:solidFill>
              </a:rPr>
              <a:t>Application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</a:pPr>
            <a:r>
              <a:rPr lang="en-GB" sz="1800" dirty="0">
                <a:solidFill>
                  <a:schemeClr val="tx1"/>
                </a:solidFill>
              </a:rPr>
              <a:t>Through fabric or skin contact</a:t>
            </a:r>
          </a:p>
          <a:p>
            <a:pPr marL="285750" indent="-285750">
              <a:lnSpc>
                <a:spcPct val="100000"/>
              </a:lnSpc>
              <a:spcAft>
                <a:spcPts val="600"/>
              </a:spcAft>
            </a:pPr>
            <a:r>
              <a:rPr lang="en-GB" sz="1800" dirty="0">
                <a:solidFill>
                  <a:schemeClr val="tx1"/>
                </a:solidFill>
              </a:rPr>
              <a:t>Lock applied with various applicators - forearm, elbow, fist, palm, grip, reinforced thumbs, tools</a:t>
            </a:r>
          </a:p>
          <a:p>
            <a:pPr marL="285750" indent="-285750">
              <a:lnSpc>
                <a:spcPct val="100000"/>
              </a:lnSpc>
              <a:spcAft>
                <a:spcPts val="600"/>
              </a:spcAft>
            </a:pPr>
            <a:r>
              <a:rPr lang="en-GB" sz="1800" dirty="0">
                <a:solidFill>
                  <a:schemeClr val="tx1"/>
                </a:solidFill>
              </a:rPr>
              <a:t>Angle of application and depth of pressure</a:t>
            </a:r>
          </a:p>
          <a:p>
            <a:pPr marL="285750" indent="-285750">
              <a:lnSpc>
                <a:spcPct val="100000"/>
              </a:lnSpc>
              <a:spcAft>
                <a:spcPts val="600"/>
              </a:spcAft>
            </a:pPr>
            <a:r>
              <a:rPr lang="en-GB" sz="1800" dirty="0">
                <a:solidFill>
                  <a:schemeClr val="tx1"/>
                </a:solidFill>
              </a:rPr>
              <a:t>Lock applied with muscle in relaxed position</a:t>
            </a:r>
          </a:p>
          <a:p>
            <a:pPr marL="285750" indent="-285750">
              <a:lnSpc>
                <a:spcPct val="100000"/>
              </a:lnSpc>
              <a:spcAft>
                <a:spcPts val="600"/>
              </a:spcAft>
            </a:pPr>
            <a:r>
              <a:rPr lang="en-GB" sz="1800" dirty="0">
                <a:solidFill>
                  <a:schemeClr val="tx1"/>
                </a:solidFill>
              </a:rPr>
              <a:t>Limb moved to facilitate a stretch</a:t>
            </a:r>
          </a:p>
          <a:p>
            <a:pPr marL="285750" indent="-285750">
              <a:lnSpc>
                <a:spcPct val="100000"/>
              </a:lnSpc>
              <a:spcAft>
                <a:spcPts val="600"/>
              </a:spcAft>
            </a:pPr>
            <a:r>
              <a:rPr lang="en-GB" sz="1800" dirty="0">
                <a:solidFill>
                  <a:schemeClr val="tx1"/>
                </a:solidFill>
              </a:rPr>
              <a:t>Work proximal to distal</a:t>
            </a:r>
          </a:p>
          <a:p>
            <a:pPr marL="285750" indent="-285750">
              <a:lnSpc>
                <a:spcPct val="100000"/>
              </a:lnSpc>
              <a:spcAft>
                <a:spcPts val="600"/>
              </a:spcAft>
            </a:pPr>
            <a:r>
              <a:rPr lang="en-GB" sz="1800" dirty="0">
                <a:solidFill>
                  <a:schemeClr val="tx1"/>
                </a:solidFill>
              </a:rPr>
              <a:t>Avoid bony </a:t>
            </a:r>
            <a:r>
              <a:rPr lang="fr-FR" sz="1800" dirty="0">
                <a:solidFill>
                  <a:schemeClr val="tx1"/>
                </a:solidFill>
              </a:rPr>
              <a:t>structures, neural plexus</a:t>
            </a:r>
          </a:p>
          <a:p>
            <a:pPr marL="285750" indent="-285750">
              <a:lnSpc>
                <a:spcPct val="100000"/>
              </a:lnSpc>
              <a:spcAft>
                <a:spcPts val="600"/>
              </a:spcAft>
            </a:pPr>
            <a:r>
              <a:rPr lang="fr-FR" sz="1800" dirty="0">
                <a:solidFill>
                  <a:schemeClr val="tx1"/>
                </a:solidFill>
              </a:rPr>
              <a:t>Passive, active </a:t>
            </a:r>
            <a:r>
              <a:rPr lang="en-GB" sz="1800" dirty="0">
                <a:solidFill>
                  <a:schemeClr val="tx1"/>
                </a:solidFill>
              </a:rPr>
              <a:t>assisted, </a:t>
            </a:r>
            <a:r>
              <a:rPr lang="en-GB" sz="1800" dirty="0" smtClean="0">
                <a:solidFill>
                  <a:schemeClr val="tx1"/>
                </a:solidFill>
              </a:rPr>
              <a:t>resisted</a:t>
            </a:r>
            <a:endParaRPr lang="en-GB" sz="18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37750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Soft tissue release 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8809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555051"/>
            <a:ext cx="7886700" cy="1655961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800" dirty="0">
                <a:solidFill>
                  <a:srgbClr val="D026AF"/>
                </a:solidFill>
              </a:rPr>
              <a:t>Cautions: 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</a:pPr>
            <a:r>
              <a:rPr lang="en-GB" sz="1600" dirty="0">
                <a:solidFill>
                  <a:schemeClr val="tx1"/>
                </a:solidFill>
              </a:rPr>
              <a:t>Contra-indications to massage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</a:rPr>
              <a:t>Connective tissue </a:t>
            </a:r>
            <a:r>
              <a:rPr lang="en-GB" sz="1600" dirty="0" smtClean="0">
                <a:solidFill>
                  <a:schemeClr val="tx1"/>
                </a:solidFill>
              </a:rPr>
              <a:t>disease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37750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Connective tissue 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71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5594" y="1555051"/>
            <a:ext cx="7886700" cy="3818165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800" dirty="0" smtClean="0">
                <a:solidFill>
                  <a:srgbClr val="D026AF"/>
                </a:solidFill>
              </a:rPr>
              <a:t>Application:</a:t>
            </a:r>
            <a:endParaRPr lang="en-GB" sz="1800" dirty="0">
              <a:solidFill>
                <a:srgbClr val="D026AF"/>
              </a:solidFill>
            </a:endParaRPr>
          </a:p>
          <a:p>
            <a:pPr marL="285750" indent="-285750">
              <a:lnSpc>
                <a:spcPct val="110000"/>
              </a:lnSpc>
              <a:spcBef>
                <a:spcPts val="0"/>
              </a:spcBef>
            </a:pPr>
            <a:r>
              <a:rPr lang="en-GB" sz="1600" dirty="0">
                <a:solidFill>
                  <a:schemeClr val="tx1"/>
                </a:solidFill>
              </a:rPr>
              <a:t>No lubricant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Applicator - hands, forearms, fingers, thumbs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Skin rolling (skin lifted from underlying fascia, skin fold </a:t>
            </a:r>
            <a:r>
              <a:rPr lang="en-GB" sz="1600" dirty="0" smtClean="0">
                <a:solidFill>
                  <a:schemeClr val="tx1"/>
                </a:solidFill>
              </a:rPr>
              <a:t>rolled forward </a:t>
            </a:r>
            <a:r>
              <a:rPr lang="en-GB" sz="1600" dirty="0">
                <a:solidFill>
                  <a:schemeClr val="tx1"/>
                </a:solidFill>
              </a:rPr>
              <a:t>in varying directions, even glide</a:t>
            </a:r>
            <a:r>
              <a:rPr lang="en-GB" sz="1600" dirty="0" smtClean="0">
                <a:solidFill>
                  <a:schemeClr val="tx1"/>
                </a:solidFill>
              </a:rPr>
              <a:t>)</a:t>
            </a:r>
            <a:endParaRPr lang="en-GB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Slow, sustained pressure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Longitudinal, diagonal or cross-fibre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Slight downward pressure combined with horizontal drag,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Fibres elongated beyond point of bind, held until tissue releases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Client may experience burning/pulling </a:t>
            </a:r>
            <a:r>
              <a:rPr lang="en-GB" sz="1600" dirty="0" smtClean="0">
                <a:solidFill>
                  <a:schemeClr val="tx1"/>
                </a:solidFill>
              </a:rPr>
              <a:t>sensation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37750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 smtClean="0">
                <a:cs typeface="Arial" pitchFamily="34" charset="0"/>
              </a:rPr>
              <a:t>Connective </a:t>
            </a:r>
            <a:r>
              <a:rPr lang="en-GB" sz="3600" b="1" dirty="0">
                <a:cs typeface="Arial" pitchFamily="34" charset="0"/>
              </a:rPr>
              <a:t>tissue 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577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55051"/>
            <a:ext cx="7886700" cy="1873949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800" dirty="0">
                <a:solidFill>
                  <a:srgbClr val="D026AF"/>
                </a:solidFill>
              </a:rPr>
              <a:t>Cautions: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</a:pPr>
            <a:r>
              <a:rPr lang="en-GB" sz="1600" dirty="0">
                <a:solidFill>
                  <a:srgbClr val="000000"/>
                </a:solidFill>
              </a:rPr>
              <a:t>Acute injury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rgbClr val="000000"/>
                </a:solidFill>
              </a:rPr>
              <a:t>Fragile skin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rgbClr val="000000"/>
                </a:solidFill>
              </a:rPr>
              <a:t>Haemophilia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rgbClr val="000000"/>
                </a:solidFill>
              </a:rPr>
              <a:t>Contra-indications to </a:t>
            </a:r>
            <a:r>
              <a:rPr lang="en-GB" sz="1600" dirty="0" smtClean="0">
                <a:solidFill>
                  <a:srgbClr val="000000"/>
                </a:solidFill>
              </a:rPr>
              <a:t>massage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38220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Corrective frictions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356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55051"/>
            <a:ext cx="7886700" cy="4392265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800" dirty="0">
                <a:solidFill>
                  <a:srgbClr val="D026AF"/>
                </a:solidFill>
              </a:rPr>
              <a:t>Application:</a:t>
            </a:r>
          </a:p>
          <a:p>
            <a:pPr marL="285750" indent="-285750">
              <a:lnSpc>
                <a:spcPct val="110000"/>
              </a:lnSpc>
              <a:spcBef>
                <a:spcPts val="0"/>
              </a:spcBef>
            </a:pPr>
            <a:r>
              <a:rPr lang="en-GB" sz="1600" dirty="0">
                <a:solidFill>
                  <a:schemeClr val="tx1"/>
                </a:solidFill>
              </a:rPr>
              <a:t>Reinforced thumbs or fingers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Transverse 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Tendons and ligaments on a slight stretch, muscles relaxed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No lubricant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30 seconds to ten minutes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Tissue compression with back and forth movement across fibres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Contact maintained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1-2 cm movement range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Pressure modified to tolerable pain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Contra-actions - tenderness, erythema, </a:t>
            </a:r>
            <a:r>
              <a:rPr lang="en-GB" sz="1600" dirty="0" smtClean="0">
                <a:solidFill>
                  <a:schemeClr val="tx1"/>
                </a:solidFill>
              </a:rPr>
              <a:t>inflammation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38220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Corrective frictions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8001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565554"/>
            <a:ext cx="7886700" cy="395167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1800" dirty="0">
                <a:solidFill>
                  <a:srgbClr val="D026AF"/>
                </a:solidFill>
                <a:cs typeface="Arial" panose="020B0604020202020204" pitchFamily="34" charset="0"/>
              </a:rPr>
              <a:t>Physiological restrictions</a:t>
            </a:r>
            <a:r>
              <a:rPr lang="en-GB" altLang="en-US" sz="1800" dirty="0" smtClean="0">
                <a:solidFill>
                  <a:srgbClr val="D026AF"/>
                </a:solidFill>
                <a:cs typeface="Arial" panose="020B0604020202020204" pitchFamily="34" charset="0"/>
              </a:rPr>
              <a:t>:</a:t>
            </a:r>
            <a:endParaRPr lang="en-GB" altLang="en-US" sz="1800" dirty="0">
              <a:solidFill>
                <a:srgbClr val="D026AF"/>
              </a:solidFill>
              <a:cs typeface="Arial" panose="020B0604020202020204" pitchFamily="34" charset="0"/>
            </a:endParaRPr>
          </a:p>
          <a:p>
            <a:pPr marL="742950" lvl="1" indent="-285750">
              <a:lnSpc>
                <a:spcPct val="150000"/>
              </a:lnSpc>
              <a:spcBef>
                <a:spcPct val="0"/>
              </a:spcBef>
            </a:pPr>
            <a:r>
              <a:rPr lang="en-GB" altLang="en-US" sz="1600" dirty="0">
                <a:solidFill>
                  <a:schemeClr val="tx1"/>
                </a:solidFill>
                <a:cs typeface="Arial" panose="020B0604020202020204" pitchFamily="34" charset="0"/>
              </a:rPr>
              <a:t>Affecting the nervous system</a:t>
            </a:r>
          </a:p>
          <a:p>
            <a:pPr marL="742950" lvl="1" indent="-285750">
              <a:lnSpc>
                <a:spcPct val="150000"/>
              </a:lnSpc>
              <a:spcBef>
                <a:spcPct val="0"/>
              </a:spcBef>
            </a:pPr>
            <a:r>
              <a:rPr lang="en-GB" altLang="en-US" sz="1600" dirty="0">
                <a:solidFill>
                  <a:schemeClr val="tx1"/>
                </a:solidFill>
                <a:cs typeface="Arial" panose="020B0604020202020204" pitchFamily="34" charset="0"/>
              </a:rPr>
              <a:t>Hyperactive proprioceptors - muscle </a:t>
            </a:r>
            <a:r>
              <a:rPr lang="en-GB" altLang="en-US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spindles</a:t>
            </a:r>
            <a:endParaRPr lang="en-GB" altLang="en-US" sz="16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marL="742950" lvl="1" indent="-285750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</a:pPr>
            <a:r>
              <a:rPr lang="en-GB" altLang="en-US" sz="1600" dirty="0">
                <a:solidFill>
                  <a:schemeClr val="tx1"/>
                </a:solidFill>
                <a:cs typeface="Arial" panose="020B0604020202020204" pitchFamily="34" charset="0"/>
              </a:rPr>
              <a:t>Trigger </a:t>
            </a:r>
            <a:r>
              <a:rPr lang="en-GB" altLang="en-US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points</a:t>
            </a:r>
            <a:endParaRPr lang="en-GB" altLang="en-US" sz="16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sz="1800" dirty="0">
                <a:solidFill>
                  <a:srgbClr val="D026AF"/>
                </a:solidFill>
                <a:cs typeface="Arial" panose="020B0604020202020204" pitchFamily="34" charset="0"/>
              </a:rPr>
              <a:t>Application of neuromuscular techniques</a:t>
            </a:r>
            <a:r>
              <a:rPr lang="en-GB" altLang="en-US" sz="1800" dirty="0" smtClean="0">
                <a:solidFill>
                  <a:srgbClr val="D026AF"/>
                </a:solidFill>
                <a:cs typeface="Arial" panose="020B0604020202020204" pitchFamily="34" charset="0"/>
              </a:rPr>
              <a:t>:</a:t>
            </a:r>
            <a:endParaRPr lang="en-GB" altLang="en-US" sz="1800" b="1" dirty="0">
              <a:solidFill>
                <a:srgbClr val="D026AF"/>
              </a:solidFill>
              <a:cs typeface="Arial" panose="020B0604020202020204" pitchFamily="34" charset="0"/>
            </a:endParaRPr>
          </a:p>
          <a:p>
            <a:pPr lvl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Trigger points – muscular, active, latent, referral pain </a:t>
            </a:r>
            <a:r>
              <a:rPr lang="en-GB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patterns</a:t>
            </a:r>
            <a:endParaRPr lang="en-GB" sz="16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Muscle energy techniques – reciprocal inhibition (RI), post isometric relaxation (PIR), performed on muscle </a:t>
            </a:r>
            <a:r>
              <a:rPr lang="en-GB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groups</a:t>
            </a:r>
            <a:endParaRPr lang="en-GB" altLang="en-US" sz="16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49468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Working with soft tissue 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76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55051"/>
            <a:ext cx="7886700" cy="403222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1800" dirty="0">
                <a:solidFill>
                  <a:srgbClr val="D026AF"/>
                </a:solidFill>
              </a:rPr>
              <a:t>Cautions: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</a:pPr>
            <a:r>
              <a:rPr lang="en-GB" sz="1800" dirty="0">
                <a:solidFill>
                  <a:schemeClr val="tx1"/>
                </a:solidFill>
              </a:rPr>
              <a:t>Acute injury</a:t>
            </a:r>
          </a:p>
          <a:p>
            <a:pPr marL="285750" indent="-285750"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</a:rPr>
              <a:t>Fragile skin</a:t>
            </a:r>
          </a:p>
          <a:p>
            <a:pPr marL="285750" indent="-285750"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</a:rPr>
              <a:t>Easy bruising</a:t>
            </a:r>
          </a:p>
          <a:p>
            <a:pPr marL="285750" indent="-285750">
              <a:lnSpc>
                <a:spcPct val="150000"/>
              </a:lnSpc>
            </a:pPr>
            <a:r>
              <a:rPr lang="en-GB" sz="1800" dirty="0" smtClean="0">
                <a:solidFill>
                  <a:schemeClr val="tx1"/>
                </a:solidFill>
              </a:rPr>
              <a:t>Haemophilia</a:t>
            </a:r>
            <a:endParaRPr lang="en-GB" sz="18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</a:rPr>
              <a:t>Contra-indications to </a:t>
            </a:r>
            <a:r>
              <a:rPr lang="en-GB" sz="1800" dirty="0" smtClean="0">
                <a:solidFill>
                  <a:schemeClr val="tx1"/>
                </a:solidFill>
              </a:rPr>
              <a:t>massage</a:t>
            </a:r>
            <a:endParaRPr lang="en-GB" sz="18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28053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Trigger points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079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55051"/>
            <a:ext cx="7886700" cy="4178205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800" dirty="0">
                <a:solidFill>
                  <a:srgbClr val="D026AF"/>
                </a:solidFill>
              </a:rPr>
              <a:t>Application: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</a:pPr>
            <a:r>
              <a:rPr lang="en-GB" sz="1600" dirty="0">
                <a:solidFill>
                  <a:srgbClr val="000000"/>
                </a:solidFill>
              </a:rPr>
              <a:t>Reinforced thumb/fingers, elbow, tool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rgbClr val="000000"/>
                </a:solidFill>
              </a:rPr>
              <a:t>Palpation to locate TP, referred pain patterns, latent, active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rgbClr val="000000"/>
                </a:solidFill>
              </a:rPr>
              <a:t>Apply gradual increasing pressure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rgbClr val="000000"/>
                </a:solidFill>
              </a:rPr>
              <a:t>Tolerable pain level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rgbClr val="000000"/>
                </a:solidFill>
              </a:rPr>
              <a:t>Maintain pressure until discomfort eases (up to 90 seconds</a:t>
            </a:r>
            <a:r>
              <a:rPr lang="en-GB" sz="1600" dirty="0" smtClean="0">
                <a:solidFill>
                  <a:srgbClr val="000000"/>
                </a:solidFill>
              </a:rPr>
              <a:t>)</a:t>
            </a:r>
            <a:endParaRPr lang="en-GB" sz="1600" dirty="0">
              <a:solidFill>
                <a:srgbClr val="000000"/>
              </a:solidFill>
            </a:endParaRP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rgbClr val="000000"/>
                </a:solidFill>
              </a:rPr>
              <a:t>Digital compression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rgbClr val="000000"/>
                </a:solidFill>
              </a:rPr>
              <a:t>Pinching pressure or repeated deep compressions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rgbClr val="000000"/>
                </a:solidFill>
              </a:rPr>
              <a:t>Avoid neural plexus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rgbClr val="000000"/>
                </a:solidFill>
              </a:rPr>
              <a:t>Contra-actions - bruising, tenderness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rgbClr val="000000"/>
                </a:solidFill>
              </a:rPr>
              <a:t>Stretches following treatment to maximise </a:t>
            </a:r>
            <a:r>
              <a:rPr lang="en-GB" sz="1600" dirty="0" smtClean="0">
                <a:solidFill>
                  <a:srgbClr val="000000"/>
                </a:solidFill>
              </a:rPr>
              <a:t>effect</a:t>
            </a:r>
            <a:endParaRPr lang="en-GB" sz="1600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28053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Trigger points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74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73792"/>
            <a:ext cx="7886700" cy="2287256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800" dirty="0">
                <a:solidFill>
                  <a:srgbClr val="D026AF"/>
                </a:solidFill>
              </a:rPr>
              <a:t>Cautions:</a:t>
            </a:r>
          </a:p>
          <a:p>
            <a:pPr marL="285750" indent="-285750">
              <a:lnSpc>
                <a:spcPct val="100000"/>
              </a:lnSpc>
              <a:spcBef>
                <a:spcPts val="0"/>
              </a:spcBef>
            </a:pPr>
            <a:r>
              <a:rPr lang="en-GB" sz="1600" dirty="0">
                <a:solidFill>
                  <a:schemeClr val="tx1"/>
                </a:solidFill>
              </a:rPr>
              <a:t>Fractures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</a:rPr>
              <a:t>Avulsion injuries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</a:rPr>
              <a:t>Osteoporosis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</a:rPr>
              <a:t>Hypermobility</a:t>
            </a:r>
          </a:p>
          <a:p>
            <a:pPr marL="285750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</a:rPr>
              <a:t>Mental </a:t>
            </a:r>
            <a:r>
              <a:rPr lang="en-GB" sz="1600" dirty="0" smtClean="0">
                <a:solidFill>
                  <a:schemeClr val="tx1"/>
                </a:solidFill>
              </a:rPr>
              <a:t>incapacity </a:t>
            </a:r>
            <a:r>
              <a:rPr lang="en-GB" sz="1600" dirty="0">
                <a:solidFill>
                  <a:schemeClr val="tx1"/>
                </a:solidFill>
              </a:rPr>
              <a:t>to follow </a:t>
            </a:r>
            <a:r>
              <a:rPr lang="en-GB" sz="1600" dirty="0" smtClean="0">
                <a:solidFill>
                  <a:schemeClr val="tx1"/>
                </a:solidFill>
              </a:rPr>
              <a:t>instructions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51846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Muscle energy techniques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05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55051"/>
            <a:ext cx="7886700" cy="4394229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800" b="1" dirty="0">
                <a:solidFill>
                  <a:srgbClr val="D026AF"/>
                </a:solidFill>
              </a:rPr>
              <a:t>Application – reciprocal inhibition (RI) </a:t>
            </a:r>
          </a:p>
          <a:p>
            <a:pPr marL="285750" indent="-285750">
              <a:lnSpc>
                <a:spcPct val="110000"/>
              </a:lnSpc>
              <a:spcBef>
                <a:spcPts val="0"/>
              </a:spcBef>
            </a:pPr>
            <a:r>
              <a:rPr lang="en-GB" sz="1600" dirty="0">
                <a:solidFill>
                  <a:schemeClr val="tx1"/>
                </a:solidFill>
              </a:rPr>
              <a:t>Target muscle lengthened just to the first muscular barrier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Antagonist </a:t>
            </a:r>
            <a:r>
              <a:rPr lang="en-GB" sz="1600" dirty="0" err="1">
                <a:solidFill>
                  <a:schemeClr val="tx1"/>
                </a:solidFill>
              </a:rPr>
              <a:t>isometrically</a:t>
            </a:r>
            <a:r>
              <a:rPr lang="en-GB" sz="1600" dirty="0">
                <a:solidFill>
                  <a:schemeClr val="tx1"/>
                </a:solidFill>
              </a:rPr>
              <a:t> contracted against therapist resistance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20-30% contraction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7-12 second hold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Contraction relaxed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Client </a:t>
            </a:r>
            <a:r>
              <a:rPr lang="en-GB" sz="1600" dirty="0" smtClean="0">
                <a:solidFill>
                  <a:schemeClr val="tx1"/>
                </a:solidFill>
              </a:rPr>
              <a:t>inhales/exhales</a:t>
            </a:r>
            <a:endParaRPr lang="en-GB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Target muscle lengthened to new position with exhalation 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3 to 4 repetitions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Final position held for 20-30 seconds</a:t>
            </a:r>
          </a:p>
          <a:p>
            <a:pPr marL="285750" indent="-285750">
              <a:lnSpc>
                <a:spcPct val="110000"/>
              </a:lnSpc>
            </a:pPr>
            <a:r>
              <a:rPr lang="en-GB" sz="1600" dirty="0">
                <a:solidFill>
                  <a:schemeClr val="tx1"/>
                </a:solidFill>
              </a:rPr>
              <a:t>Performed on relevant muscle </a:t>
            </a:r>
            <a:r>
              <a:rPr lang="en-GB" sz="1600" dirty="0" smtClean="0">
                <a:solidFill>
                  <a:schemeClr val="tx1"/>
                </a:solidFill>
              </a:rPr>
              <a:t>groups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51846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Muscle energy techniques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94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55051"/>
            <a:ext cx="7886700" cy="4538245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1800" b="1" dirty="0" smtClean="0">
                <a:solidFill>
                  <a:srgbClr val="D026AF"/>
                </a:solidFill>
              </a:rPr>
              <a:t>Application </a:t>
            </a:r>
            <a:r>
              <a:rPr lang="en-GB" sz="1800" b="1" dirty="0">
                <a:solidFill>
                  <a:srgbClr val="D026AF"/>
                </a:solidFill>
              </a:rPr>
              <a:t>- post isometric relaxation (PIR) </a:t>
            </a:r>
          </a:p>
          <a:p>
            <a:pPr marL="285750" indent="-285750">
              <a:lnSpc>
                <a:spcPct val="120000"/>
              </a:lnSpc>
              <a:spcBef>
                <a:spcPts val="0"/>
              </a:spcBef>
            </a:pPr>
            <a:r>
              <a:rPr lang="en-GB" sz="1600" dirty="0">
                <a:solidFill>
                  <a:schemeClr val="tx1"/>
                </a:solidFill>
              </a:rPr>
              <a:t>Target muscle lengthened just to the first muscular barrier</a:t>
            </a:r>
          </a:p>
          <a:p>
            <a:pPr marL="285750" indent="-285750">
              <a:lnSpc>
                <a:spcPct val="120000"/>
              </a:lnSpc>
            </a:pPr>
            <a:r>
              <a:rPr lang="en-GB" sz="1600" dirty="0">
                <a:solidFill>
                  <a:schemeClr val="tx1"/>
                </a:solidFill>
              </a:rPr>
              <a:t>Agonist </a:t>
            </a:r>
            <a:r>
              <a:rPr lang="en-GB" sz="1600" dirty="0" err="1">
                <a:solidFill>
                  <a:schemeClr val="tx1"/>
                </a:solidFill>
              </a:rPr>
              <a:t>isometrically</a:t>
            </a:r>
            <a:r>
              <a:rPr lang="en-GB" sz="1600" dirty="0">
                <a:solidFill>
                  <a:schemeClr val="tx1"/>
                </a:solidFill>
              </a:rPr>
              <a:t> contracted against therapist resistance</a:t>
            </a:r>
          </a:p>
          <a:p>
            <a:pPr marL="285750" indent="-285750">
              <a:lnSpc>
                <a:spcPct val="120000"/>
              </a:lnSpc>
            </a:pPr>
            <a:r>
              <a:rPr lang="en-GB" sz="1600" dirty="0">
                <a:solidFill>
                  <a:schemeClr val="tx1"/>
                </a:solidFill>
              </a:rPr>
              <a:t>20-30% </a:t>
            </a:r>
            <a:r>
              <a:rPr lang="en-GB" sz="1600" dirty="0" smtClean="0">
                <a:solidFill>
                  <a:schemeClr val="tx1"/>
                </a:solidFill>
              </a:rPr>
              <a:t>contraction</a:t>
            </a:r>
            <a:endParaRPr lang="en-GB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20000"/>
              </a:lnSpc>
            </a:pPr>
            <a:r>
              <a:rPr lang="en-GB" sz="1600" dirty="0">
                <a:solidFill>
                  <a:schemeClr val="tx1"/>
                </a:solidFill>
              </a:rPr>
              <a:t>7-12 second hold</a:t>
            </a:r>
          </a:p>
          <a:p>
            <a:pPr marL="285750" indent="-285750">
              <a:lnSpc>
                <a:spcPct val="120000"/>
              </a:lnSpc>
            </a:pPr>
            <a:r>
              <a:rPr lang="en-GB" sz="1600" dirty="0">
                <a:solidFill>
                  <a:schemeClr val="tx1"/>
                </a:solidFill>
              </a:rPr>
              <a:t>Contraction relaxed</a:t>
            </a:r>
          </a:p>
          <a:p>
            <a:pPr marL="285750" indent="-285750">
              <a:lnSpc>
                <a:spcPct val="120000"/>
              </a:lnSpc>
            </a:pPr>
            <a:r>
              <a:rPr lang="en-GB" sz="1600" dirty="0">
                <a:solidFill>
                  <a:schemeClr val="tx1"/>
                </a:solidFill>
              </a:rPr>
              <a:t>Client </a:t>
            </a:r>
            <a:r>
              <a:rPr lang="en-GB" sz="1600" dirty="0" smtClean="0">
                <a:solidFill>
                  <a:schemeClr val="tx1"/>
                </a:solidFill>
              </a:rPr>
              <a:t>inhales/exhales</a:t>
            </a:r>
            <a:endParaRPr lang="en-GB" sz="16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20000"/>
              </a:lnSpc>
            </a:pPr>
            <a:r>
              <a:rPr lang="en-GB" sz="1600" dirty="0">
                <a:solidFill>
                  <a:schemeClr val="tx1"/>
                </a:solidFill>
              </a:rPr>
              <a:t>Target muscle lengthened to new position with exhalation</a:t>
            </a:r>
          </a:p>
          <a:p>
            <a:pPr marL="285750" indent="-285750">
              <a:lnSpc>
                <a:spcPct val="120000"/>
              </a:lnSpc>
            </a:pPr>
            <a:r>
              <a:rPr lang="en-GB" sz="1600" dirty="0">
                <a:solidFill>
                  <a:schemeClr val="tx1"/>
                </a:solidFill>
              </a:rPr>
              <a:t>3 to 4 repetitions</a:t>
            </a:r>
          </a:p>
          <a:p>
            <a:pPr marL="285750" indent="-285750">
              <a:lnSpc>
                <a:spcPct val="120000"/>
              </a:lnSpc>
            </a:pPr>
            <a:r>
              <a:rPr lang="en-GB" sz="1600" dirty="0">
                <a:solidFill>
                  <a:schemeClr val="tx1"/>
                </a:solidFill>
              </a:rPr>
              <a:t>Final position held for 20-30 seconds</a:t>
            </a:r>
          </a:p>
          <a:p>
            <a:pPr marL="285750" indent="-285750">
              <a:lnSpc>
                <a:spcPct val="120000"/>
              </a:lnSpc>
            </a:pPr>
            <a:r>
              <a:rPr lang="en-GB" sz="1600" dirty="0">
                <a:solidFill>
                  <a:schemeClr val="tx1"/>
                </a:solidFill>
              </a:rPr>
              <a:t>Performed on relevant muscle groups</a:t>
            </a: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51846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Muscle energy techniques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832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55051"/>
            <a:ext cx="7886700" cy="2450013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</a:rPr>
              <a:t>Tutor to demonstrate techniques </a:t>
            </a:r>
          </a:p>
          <a:p>
            <a:pPr marL="285750" indent="-285750"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</a:rPr>
              <a:t>Learners make a note of protocols</a:t>
            </a:r>
          </a:p>
          <a:p>
            <a:pPr marL="285750" indent="-285750"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</a:rPr>
              <a:t>Consider uses of techniques </a:t>
            </a:r>
          </a:p>
          <a:p>
            <a:pPr marL="285750" indent="-285750">
              <a:lnSpc>
                <a:spcPct val="150000"/>
              </a:lnSpc>
            </a:pPr>
            <a:r>
              <a:rPr lang="en-GB" sz="1800" dirty="0">
                <a:solidFill>
                  <a:schemeClr val="tx1"/>
                </a:solidFill>
              </a:rPr>
              <a:t>Consider advantages and disadvantages of techniques 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1643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Activity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94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31" y="1627059"/>
            <a:ext cx="7406277" cy="4322221"/>
          </a:xfrm>
          <a:solidFill>
            <a:srgbClr val="FFE7FF"/>
          </a:solidFill>
          <a:ln>
            <a:solidFill>
              <a:schemeClr val="bg2">
                <a:lumMod val="90000"/>
              </a:schemeClr>
            </a:solidFill>
          </a:ln>
        </p:spPr>
        <p:txBody>
          <a:bodyPr>
            <a:normAutofit/>
          </a:bodyPr>
          <a:lstStyle/>
          <a:p>
            <a:pPr marL="285750" indent="-285750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cs typeface="Arial" panose="020B0604020202020204" pitchFamily="34" charset="0"/>
              </a:rPr>
              <a:t>Describe a range of soft tissue techniques:</a:t>
            </a:r>
          </a:p>
          <a:p>
            <a:pPr marL="742950" lvl="1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soft tissue release</a:t>
            </a:r>
          </a:p>
          <a:p>
            <a:pPr marL="742950" lvl="1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connective tissue</a:t>
            </a:r>
          </a:p>
          <a:p>
            <a:pPr marL="742950" lvl="1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corrective frictions (transverse)</a:t>
            </a:r>
          </a:p>
          <a:p>
            <a:pPr marL="742950" lvl="1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trigger points</a:t>
            </a:r>
          </a:p>
          <a:p>
            <a:pPr marL="742950" lvl="1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muscle </a:t>
            </a:r>
            <a:r>
              <a:rPr lang="en-GB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energy</a:t>
            </a:r>
            <a:endParaRPr lang="en-GB" sz="16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cs typeface="Arial" panose="020B0604020202020204" pitchFamily="34" charset="0"/>
              </a:rPr>
              <a:t>Explain the protocols to follow for each soft tissue technique:</a:t>
            </a:r>
          </a:p>
          <a:p>
            <a:pPr marL="742950" lvl="1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soft tissue release</a:t>
            </a:r>
          </a:p>
          <a:p>
            <a:pPr marL="742950" lvl="1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connective tissue</a:t>
            </a:r>
          </a:p>
          <a:p>
            <a:pPr marL="742950" lvl="1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corrective frictions (transverse)</a:t>
            </a:r>
          </a:p>
          <a:p>
            <a:pPr marL="742950" lvl="1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trigger points</a:t>
            </a:r>
          </a:p>
          <a:p>
            <a:pPr marL="742950" lvl="1" indent="-285750"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muscle </a:t>
            </a:r>
            <a:r>
              <a:rPr lang="en-GB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energy</a:t>
            </a:r>
            <a:endParaRPr lang="en-GB" sz="16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marL="285750" indent="-285750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cs typeface="Arial" panose="020B0604020202020204" pitchFamily="34" charset="0"/>
              </a:rPr>
              <a:t>Critically evaluate the effects of each soft tissue </a:t>
            </a:r>
            <a:r>
              <a:rPr lang="en-GB" sz="1800" dirty="0" smtClean="0">
                <a:solidFill>
                  <a:schemeClr val="tx1"/>
                </a:solidFill>
                <a:cs typeface="Arial" panose="020B0604020202020204" pitchFamily="34" charset="0"/>
              </a:rPr>
              <a:t>technique</a:t>
            </a:r>
            <a:endParaRPr lang="en-US" altLang="en-US" sz="1800" dirty="0">
              <a:solidFill>
                <a:schemeClr val="tx1"/>
              </a:solidFill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131" y="980728"/>
            <a:ext cx="52460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>
                <a:solidFill>
                  <a:srgbClr val="D026AF"/>
                </a:solidFill>
                <a:cs typeface="Arial" pitchFamily="34" charset="0"/>
              </a:rPr>
              <a:t>Learning check</a:t>
            </a:r>
          </a:p>
        </p:txBody>
      </p:sp>
    </p:spTree>
    <p:extLst>
      <p:ext uri="{BB962C8B-B14F-4D97-AF65-F5344CB8AC3E}">
        <p14:creationId xmlns:p14="http://schemas.microsoft.com/office/powerpoint/2010/main" val="3491892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55051"/>
            <a:ext cx="7886700" cy="497998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1800" dirty="0">
                <a:solidFill>
                  <a:srgbClr val="D026AF"/>
                </a:solidFill>
                <a:cs typeface="Arial" panose="020B0604020202020204" pitchFamily="34" charset="0"/>
              </a:rPr>
              <a:t>Work in </a:t>
            </a:r>
            <a:r>
              <a:rPr lang="en-US" altLang="en-US" sz="1800" dirty="0" smtClean="0">
                <a:solidFill>
                  <a:srgbClr val="D026AF"/>
                </a:solidFill>
                <a:cs typeface="Arial" panose="020B0604020202020204" pitchFamily="34" charset="0"/>
              </a:rPr>
              <a:t>pairs</a:t>
            </a:r>
            <a:endParaRPr lang="en-US" altLang="en-US" sz="1800" dirty="0">
              <a:solidFill>
                <a:srgbClr val="D026AF"/>
              </a:solidFill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</a:pPr>
            <a:r>
              <a:rPr lang="en-US" altLang="en-US" sz="1600" dirty="0">
                <a:solidFill>
                  <a:schemeClr val="tx1"/>
                </a:solidFill>
                <a:cs typeface="Arial" panose="020B0604020202020204" pitchFamily="34" charset="0"/>
              </a:rPr>
              <a:t>1 learner as sports massage therapist 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</a:pPr>
            <a:r>
              <a:rPr lang="en-US" altLang="en-US" sz="1600" dirty="0">
                <a:solidFill>
                  <a:schemeClr val="tx1"/>
                </a:solidFill>
                <a:cs typeface="Arial" panose="020B0604020202020204" pitchFamily="34" charset="0"/>
              </a:rPr>
              <a:t>1 learner as client 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en-US" sz="1800" dirty="0">
                <a:solidFill>
                  <a:srgbClr val="D026AF"/>
                </a:solidFill>
                <a:cs typeface="Arial" panose="020B0604020202020204" pitchFamily="34" charset="0"/>
              </a:rPr>
              <a:t>Apply techniques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soft tissue release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connective tissue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corrective frictions (transverse)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trigger points</a:t>
            </a:r>
          </a:p>
          <a:p>
            <a:pPr>
              <a:lnSpc>
                <a:spcPct val="100000"/>
              </a:lnSpc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muscle </a:t>
            </a:r>
            <a:r>
              <a:rPr lang="en-GB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energy</a:t>
            </a:r>
            <a:endParaRPr lang="en-GB" sz="16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39199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Practical workshop 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049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484784"/>
            <a:ext cx="7886700" cy="396044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1800" dirty="0">
                <a:solidFill>
                  <a:srgbClr val="D026AF"/>
                </a:solidFill>
              </a:rPr>
              <a:t>Evaluate effects of each technique:</a:t>
            </a:r>
          </a:p>
          <a:p>
            <a:pPr marL="285750" indent="-285750">
              <a:lnSpc>
                <a:spcPct val="100000"/>
              </a:lnSpc>
              <a:spcBef>
                <a:spcPts val="600"/>
              </a:spcBef>
            </a:pPr>
            <a:r>
              <a:rPr lang="en-GB" sz="1600" dirty="0">
                <a:solidFill>
                  <a:schemeClr val="tx1"/>
                </a:solidFill>
              </a:rPr>
              <a:t>Client/peer feedback</a:t>
            </a:r>
          </a:p>
          <a:p>
            <a:pPr marL="285750" indent="-285750"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Tissue change (appearance and/or texture)</a:t>
            </a:r>
          </a:p>
          <a:p>
            <a:pPr marL="285750" indent="-285750"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Change in range of movement</a:t>
            </a:r>
          </a:p>
          <a:p>
            <a:pPr marL="285750" indent="-285750"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Change in quality of movement</a:t>
            </a:r>
          </a:p>
          <a:p>
            <a:pPr marL="285750" indent="-285750"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Reduction in pain</a:t>
            </a:r>
          </a:p>
          <a:p>
            <a:pPr marL="285750" indent="-285750"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Increased extensibility of tissue</a:t>
            </a:r>
          </a:p>
          <a:p>
            <a:pPr marL="285750" indent="-285750">
              <a:lnSpc>
                <a:spcPct val="150000"/>
              </a:lnSpc>
            </a:pPr>
            <a:r>
              <a:rPr lang="en-GB" sz="1600" dirty="0">
                <a:solidFill>
                  <a:schemeClr val="tx1"/>
                </a:solidFill>
              </a:rPr>
              <a:t>Achievement of aims and </a:t>
            </a:r>
            <a:r>
              <a:rPr lang="en-GB" sz="1600" dirty="0" smtClean="0">
                <a:solidFill>
                  <a:schemeClr val="tx1"/>
                </a:solidFill>
              </a:rPr>
              <a:t>objectives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16433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Activity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94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555051"/>
            <a:ext cx="8532440" cy="4979988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US" altLang="en-US" sz="1800" dirty="0">
                <a:solidFill>
                  <a:srgbClr val="D026AF"/>
                </a:solidFill>
                <a:cs typeface="Arial" panose="020B0604020202020204" pitchFamily="34" charset="0"/>
              </a:rPr>
              <a:t>LO1: Be able to apply soft tissue techniques in sports massage treatments</a:t>
            </a:r>
          </a:p>
          <a:p>
            <a:pPr>
              <a:spcBef>
                <a:spcPct val="0"/>
              </a:spcBef>
              <a:buNone/>
            </a:pPr>
            <a:endParaRPr lang="en-US" altLang="en-US" sz="1600" b="1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None/>
            </a:pPr>
            <a:r>
              <a:rPr lang="en-US" altLang="en-US" sz="1800" dirty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Assessment criteria: </a:t>
            </a:r>
            <a:endParaRPr lang="en-US" altLang="en-US" sz="1600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marL="342900" indent="-342900">
              <a:spcBef>
                <a:spcPct val="0"/>
              </a:spcBef>
            </a:pPr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Prepare clients for soft tissue techniques</a:t>
            </a:r>
          </a:p>
          <a:p>
            <a:pPr marL="342900" indent="-342900"/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Position clients for comfort, dignity and maximal effectiveness</a:t>
            </a:r>
          </a:p>
          <a:p>
            <a:pPr marL="342900" indent="-342900"/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Demonstrate a range of soft tissue techniques</a:t>
            </a:r>
          </a:p>
          <a:p>
            <a:pPr marL="342900" indent="-342900"/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Monitor tissue response throughout treatments</a:t>
            </a:r>
          </a:p>
          <a:p>
            <a:pPr marL="342900" indent="-342900"/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Gain feedback from clients throughout treatments</a:t>
            </a:r>
          </a:p>
          <a:p>
            <a:pPr marL="342900" indent="-342900"/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Adapt soft tissue techniques to meet the needs of clients</a:t>
            </a:r>
          </a:p>
          <a:p>
            <a:pPr marL="342900" indent="-342900"/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Adapt own posture and position throughout application to ensure safe and effective application</a:t>
            </a:r>
          </a:p>
          <a:p>
            <a:pPr marL="342900" indent="-342900"/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Evaluate the effectiveness of soft tissue techniques</a:t>
            </a:r>
          </a:p>
          <a:p>
            <a:pPr marL="342900" indent="-342900"/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Adapt treatment plans based on evaluation of treatments</a:t>
            </a:r>
          </a:p>
          <a:p>
            <a:pPr marL="342900" indent="-342900"/>
            <a:r>
              <a:rPr lang="en-GB" sz="1600" dirty="0">
                <a:solidFill>
                  <a:schemeClr val="tx1"/>
                </a:solidFill>
                <a:cs typeface="Arial" panose="020B0604020202020204" pitchFamily="34" charset="0"/>
              </a:rPr>
              <a:t>Present aftercare advice to clients, providing opportunities for </a:t>
            </a:r>
            <a:r>
              <a:rPr lang="en-GB" sz="1600" dirty="0" smtClean="0">
                <a:solidFill>
                  <a:schemeClr val="tx1"/>
                </a:solidFill>
                <a:cs typeface="Arial" panose="020B0604020202020204" pitchFamily="34" charset="0"/>
              </a:rPr>
              <a:t>questions</a:t>
            </a:r>
            <a:endParaRPr lang="en-GB" altLang="en-US" sz="1600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11560" y="908720"/>
            <a:ext cx="39199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cs typeface="Arial" pitchFamily="34" charset="0"/>
              </a:rPr>
              <a:t>Practical workshop </a:t>
            </a:r>
            <a:endParaRPr lang="en-GB" sz="3600" b="1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36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TCT Brand PPT Template" id="{836D7D1C-A5AE-6C4A-8D5C-E30572F0AF66}" vid="{6ECAAFB8-6FAF-8F47-8FCE-44BA754E03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VTCT Brand PPT Template</Template>
  <TotalTime>83</TotalTime>
  <Words>954</Words>
  <Application>Microsoft Office PowerPoint</Application>
  <PresentationFormat>On-screen Show (4:3)</PresentationFormat>
  <Paragraphs>201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ＭＳ Ｐゴシック</vt:lpstr>
      <vt:lpstr>Arial</vt:lpstr>
      <vt:lpstr>Calibri</vt:lpstr>
      <vt:lpstr>Calibri Light</vt:lpstr>
      <vt:lpstr>Wingdings</vt:lpstr>
      <vt:lpstr>Office Theme</vt:lpstr>
      <vt:lpstr>Sports massage techniques to prevent and manage injury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Hamerton</dc:creator>
  <cp:lastModifiedBy>Natasha Bulley</cp:lastModifiedBy>
  <cp:revision>12</cp:revision>
  <cp:lastPrinted>2017-07-13T16:45:47Z</cp:lastPrinted>
  <dcterms:created xsi:type="dcterms:W3CDTF">2017-07-24T10:34:25Z</dcterms:created>
  <dcterms:modified xsi:type="dcterms:W3CDTF">2018-02-02T08:58:21Z</dcterms:modified>
</cp:coreProperties>
</file>